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Cubao" charset="1" panose="02000503000000000000"/>
      <p:regular r:id="rId32"/>
    </p:embeddedFont>
    <p:embeddedFont>
      <p:font typeface="Gochi Hand" charset="1" panose="00000000000000000000"/>
      <p:regular r:id="rId33"/>
    </p:embeddedFont>
    <p:embeddedFont>
      <p:font typeface="Open Sauce Italics" charset="1" panose="00000500000000000000"/>
      <p:regular r:id="rId34"/>
    </p:embeddedFont>
    <p:embeddedFont>
      <p:font typeface="Open Sauce" charset="1" panose="00000500000000000000"/>
      <p:regular r:id="rId35"/>
    </p:embeddedFont>
    <p:embeddedFont>
      <p:font typeface="Permanent Marker" charset="1" panose="02000000000000000000"/>
      <p:regular r:id="rId36"/>
    </p:embeddedFont>
    <p:embeddedFont>
      <p:font typeface="Open Sauce Bold" charset="1" panose="00000800000000000000"/>
      <p:regular r:id="rId37"/>
    </p:embeddedFont>
    <p:embeddedFont>
      <p:font typeface="Open Sans" charset="1" panose="020B06060305040202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6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68.png" Type="http://schemas.openxmlformats.org/officeDocument/2006/relationships/image"/><Relationship Id="rId13" Target="../media/image69.png" Type="http://schemas.openxmlformats.org/officeDocument/2006/relationships/image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7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70.png" Type="http://schemas.openxmlformats.org/officeDocument/2006/relationships/image"/><Relationship Id="rId9" Target="../media/image7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75.png" Type="http://schemas.openxmlformats.org/officeDocument/2006/relationships/image"/><Relationship Id="rId5" Target="../media/image76.png" Type="http://schemas.openxmlformats.org/officeDocument/2006/relationships/image"/><Relationship Id="rId6" Target="../media/image77.png" Type="http://schemas.openxmlformats.org/officeDocument/2006/relationships/image"/><Relationship Id="rId7" Target="../media/image78.pn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svg" Type="http://schemas.openxmlformats.org/officeDocument/2006/relationships/image"/><Relationship Id="rId11" Target="../media/image82.png" Type="http://schemas.openxmlformats.org/officeDocument/2006/relationships/image"/><Relationship Id="rId12" Target="../media/image83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79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72.png" Type="http://schemas.openxmlformats.org/officeDocument/2006/relationships/image"/><Relationship Id="rId8" Target="../media/image73.sv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0.png" Type="http://schemas.openxmlformats.org/officeDocument/2006/relationships/image"/><Relationship Id="rId11" Target="../media/image91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2" Target="../media/image84.png" Type="http://schemas.openxmlformats.org/officeDocument/2006/relationships/image"/><Relationship Id="rId3" Target="../media/image85.svg" Type="http://schemas.openxmlformats.org/officeDocument/2006/relationships/image"/><Relationship Id="rId4" Target="../media/image86.png" Type="http://schemas.openxmlformats.org/officeDocument/2006/relationships/image"/><Relationship Id="rId5" Target="../media/image87.svg" Type="http://schemas.openxmlformats.org/officeDocument/2006/relationships/image"/><Relationship Id="rId6" Target="../media/image88.png" Type="http://schemas.openxmlformats.org/officeDocument/2006/relationships/image"/><Relationship Id="rId7" Target="../media/image89.pn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99.png" Type="http://schemas.openxmlformats.org/officeDocument/2006/relationships/image"/><Relationship Id="rId12" Target="../media/image100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11.png" Type="http://schemas.openxmlformats.org/officeDocument/2006/relationships/image"/><Relationship Id="rId16" Target="../media/image12.svg" Type="http://schemas.openxmlformats.org/officeDocument/2006/relationships/image"/><Relationship Id="rId2" Target="../media/image84.png" Type="http://schemas.openxmlformats.org/officeDocument/2006/relationships/image"/><Relationship Id="rId3" Target="../media/image85.svg" Type="http://schemas.openxmlformats.org/officeDocument/2006/relationships/image"/><Relationship Id="rId4" Target="../media/image92.png" Type="http://schemas.openxmlformats.org/officeDocument/2006/relationships/image"/><Relationship Id="rId5" Target="../media/image93.svg" Type="http://schemas.openxmlformats.org/officeDocument/2006/relationships/image"/><Relationship Id="rId6" Target="../media/image94.png" Type="http://schemas.openxmlformats.org/officeDocument/2006/relationships/image"/><Relationship Id="rId7" Target="../media/image95.svg" Type="http://schemas.openxmlformats.org/officeDocument/2006/relationships/image"/><Relationship Id="rId8" Target="../media/image96.png" Type="http://schemas.openxmlformats.org/officeDocument/2006/relationships/image"/><Relationship Id="rId9" Target="../media/image9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3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101.png" Type="http://schemas.openxmlformats.org/officeDocument/2006/relationships/image"/><Relationship Id="rId9" Target="../media/image10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4.png" Type="http://schemas.openxmlformats.org/officeDocument/2006/relationships/image"/><Relationship Id="rId5" Target="../media/image105.svg" Type="http://schemas.openxmlformats.org/officeDocument/2006/relationships/image"/><Relationship Id="rId6" Target="../media/image106.png" Type="http://schemas.openxmlformats.org/officeDocument/2006/relationships/image"/><Relationship Id="rId7" Target="../media/image107.png" Type="http://schemas.openxmlformats.org/officeDocument/2006/relationships/image"/><Relationship Id="rId8" Target="../media/image10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119.png" Type="http://schemas.openxmlformats.org/officeDocument/2006/relationships/image"/><Relationship Id="rId13" Target="../media/image120.png" Type="http://schemas.openxmlformats.org/officeDocument/2006/relationships/image"/><Relationship Id="rId14" Target="../media/image121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113.png" Type="http://schemas.openxmlformats.org/officeDocument/2006/relationships/image"/><Relationship Id="rId5" Target="../media/image114.svg" Type="http://schemas.openxmlformats.org/officeDocument/2006/relationships/image"/><Relationship Id="rId6" Target="../media/image115.png" Type="http://schemas.openxmlformats.org/officeDocument/2006/relationships/image"/><Relationship Id="rId7" Target="../media/image116.png" Type="http://schemas.openxmlformats.org/officeDocument/2006/relationships/image"/><Relationship Id="rId8" Target="../media/image117.png" Type="http://schemas.openxmlformats.org/officeDocument/2006/relationships/image"/><Relationship Id="rId9" Target="../media/image11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4.png" Type="http://schemas.openxmlformats.org/officeDocument/2006/relationships/image"/><Relationship Id="rId11" Target="../media/image125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2" Target="../media/image84.png" Type="http://schemas.openxmlformats.org/officeDocument/2006/relationships/image"/><Relationship Id="rId3" Target="../media/image85.svg" Type="http://schemas.openxmlformats.org/officeDocument/2006/relationships/image"/><Relationship Id="rId4" Target="../media/image122.png" Type="http://schemas.openxmlformats.org/officeDocument/2006/relationships/image"/><Relationship Id="rId5" Target="../media/image123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26.pn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70.png" Type="http://schemas.openxmlformats.org/officeDocument/2006/relationships/image"/><Relationship Id="rId12" Target="../media/image71.svg" Type="http://schemas.openxmlformats.org/officeDocument/2006/relationships/image"/><Relationship Id="rId13" Target="../media/image72.png" Type="http://schemas.openxmlformats.org/officeDocument/2006/relationships/image"/><Relationship Id="rId14" Target="../media/image73.svg" Type="http://schemas.openxmlformats.org/officeDocument/2006/relationships/image"/><Relationship Id="rId15" Target="../media/image29.png" Type="http://schemas.openxmlformats.org/officeDocument/2006/relationships/image"/><Relationship Id="rId16" Target="../media/image3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7.png" Type="http://schemas.openxmlformats.org/officeDocument/2006/relationships/image"/><Relationship Id="rId5" Target="../media/image128.png" Type="http://schemas.openxmlformats.org/officeDocument/2006/relationships/image"/><Relationship Id="rId6" Target="../media/image129.pn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130.png" Type="http://schemas.openxmlformats.org/officeDocument/2006/relationships/image"/><Relationship Id="rId15" Target="../media/image131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60.png" Type="http://schemas.openxmlformats.org/officeDocument/2006/relationships/image"/><Relationship Id="rId13" Target="../media/image6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132.png" Type="http://schemas.openxmlformats.org/officeDocument/2006/relationships/image"/><Relationship Id="rId9" Target="../media/image13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png" Type="http://schemas.openxmlformats.org/officeDocument/2006/relationships/image"/><Relationship Id="rId14" Target="../media/image29.png" Type="http://schemas.openxmlformats.org/officeDocument/2006/relationships/image"/><Relationship Id="rId15" Target="../media/image30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pn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59.png" Type="http://schemas.openxmlformats.org/officeDocument/2006/relationships/image"/><Relationship Id="rId17" Target="../media/image60.png" Type="http://schemas.openxmlformats.org/officeDocument/2006/relationships/image"/><Relationship Id="rId18" Target="../media/image61.svg" Type="http://schemas.openxmlformats.org/officeDocument/2006/relationships/image"/><Relationship Id="rId19" Target="../media/image29.png" Type="http://schemas.openxmlformats.org/officeDocument/2006/relationships/image"/><Relationship Id="rId2" Target="../media/image1.png" Type="http://schemas.openxmlformats.org/officeDocument/2006/relationships/image"/><Relationship Id="rId20" Target="../media/image30.sv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64.png" Type="http://schemas.openxmlformats.org/officeDocument/2006/relationships/image"/><Relationship Id="rId9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9E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2789" y="-3483914"/>
            <a:ext cx="18553579" cy="17254828"/>
          </a:xfrm>
          <a:custGeom>
            <a:avLst/>
            <a:gdLst/>
            <a:ahLst/>
            <a:cxnLst/>
            <a:rect r="r" b="b" t="t" l="l"/>
            <a:pathLst>
              <a:path h="17254828" w="18553579">
                <a:moveTo>
                  <a:pt x="0" y="0"/>
                </a:moveTo>
                <a:lnTo>
                  <a:pt x="18553578" y="0"/>
                </a:lnTo>
                <a:lnTo>
                  <a:pt x="18553578" y="17254828"/>
                </a:lnTo>
                <a:lnTo>
                  <a:pt x="0" y="172548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34984" y="6372269"/>
            <a:ext cx="22308312" cy="5015588"/>
          </a:xfrm>
          <a:custGeom>
            <a:avLst/>
            <a:gdLst/>
            <a:ahLst/>
            <a:cxnLst/>
            <a:rect r="r" b="b" t="t" l="l"/>
            <a:pathLst>
              <a:path h="5015588" w="22308312">
                <a:moveTo>
                  <a:pt x="0" y="0"/>
                </a:moveTo>
                <a:lnTo>
                  <a:pt x="22308312" y="0"/>
                </a:lnTo>
                <a:lnTo>
                  <a:pt x="22308312" y="5015588"/>
                </a:lnTo>
                <a:lnTo>
                  <a:pt x="0" y="5015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05962" y="885724"/>
            <a:ext cx="6787482" cy="6977785"/>
          </a:xfrm>
          <a:custGeom>
            <a:avLst/>
            <a:gdLst/>
            <a:ahLst/>
            <a:cxnLst/>
            <a:rect r="r" b="b" t="t" l="l"/>
            <a:pathLst>
              <a:path h="6977785" w="6787482">
                <a:moveTo>
                  <a:pt x="0" y="0"/>
                </a:moveTo>
                <a:lnTo>
                  <a:pt x="6787481" y="0"/>
                </a:lnTo>
                <a:lnTo>
                  <a:pt x="6787481" y="6977785"/>
                </a:lnTo>
                <a:lnTo>
                  <a:pt x="0" y="69777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53081" y="4581097"/>
            <a:ext cx="10372949" cy="500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72"/>
              </a:lnSpc>
            </a:pPr>
            <a:r>
              <a:rPr lang="en-US" sz="23746">
                <a:solidFill>
                  <a:srgbClr val="FFFFFF"/>
                </a:solidFill>
                <a:latin typeface="Cubao"/>
                <a:ea typeface="Cubao"/>
                <a:cs typeface="Cubao"/>
                <a:sym typeface="Cubao"/>
              </a:rPr>
              <a:t> Anime</a:t>
            </a:r>
          </a:p>
          <a:p>
            <a:pPr algn="ctr">
              <a:lnSpc>
                <a:spcPts val="17572"/>
              </a:lnSpc>
            </a:pPr>
            <a:r>
              <a:rPr lang="en-US" sz="23746">
                <a:solidFill>
                  <a:srgbClr val="FFFFFF"/>
                </a:solidFill>
                <a:latin typeface="Cubao"/>
                <a:ea typeface="Cubao"/>
                <a:cs typeface="Cubao"/>
                <a:sym typeface="Cubao"/>
              </a:rPr>
              <a:t>(EDA)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53081" y="4633349"/>
            <a:ext cx="10372949" cy="500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72"/>
              </a:lnSpc>
            </a:pPr>
            <a:r>
              <a:rPr lang="en-US" sz="23746">
                <a:solidFill>
                  <a:srgbClr val="0F1A38"/>
                </a:solidFill>
                <a:latin typeface="Cubao"/>
                <a:ea typeface="Cubao"/>
                <a:cs typeface="Cubao"/>
                <a:sym typeface="Cubao"/>
              </a:rPr>
              <a:t> Anime</a:t>
            </a:r>
          </a:p>
          <a:p>
            <a:pPr algn="ctr">
              <a:lnSpc>
                <a:spcPts val="17572"/>
              </a:lnSpc>
            </a:pPr>
            <a:r>
              <a:rPr lang="en-US" sz="23746">
                <a:solidFill>
                  <a:srgbClr val="0F1A38"/>
                </a:solidFill>
                <a:latin typeface="Cubao"/>
                <a:ea typeface="Cubao"/>
                <a:cs typeface="Cubao"/>
                <a:sym typeface="Cubao"/>
              </a:rPr>
              <a:t>(EDA)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12271608" y="0"/>
            <a:ext cx="4211897" cy="3343193"/>
          </a:xfrm>
          <a:custGeom>
            <a:avLst/>
            <a:gdLst/>
            <a:ahLst/>
            <a:cxnLst/>
            <a:rect r="r" b="b" t="t" l="l"/>
            <a:pathLst>
              <a:path h="3343193" w="4211897">
                <a:moveTo>
                  <a:pt x="0" y="0"/>
                </a:moveTo>
                <a:lnTo>
                  <a:pt x="4211897" y="0"/>
                </a:lnTo>
                <a:lnTo>
                  <a:pt x="4211897" y="3343193"/>
                </a:lnTo>
                <a:lnTo>
                  <a:pt x="0" y="33431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47750" y="1792341"/>
            <a:ext cx="808239" cy="1219983"/>
          </a:xfrm>
          <a:custGeom>
            <a:avLst/>
            <a:gdLst/>
            <a:ahLst/>
            <a:cxnLst/>
            <a:rect r="r" b="b" t="t" l="l"/>
            <a:pathLst>
              <a:path h="1219983" w="808239">
                <a:moveTo>
                  <a:pt x="0" y="0"/>
                </a:moveTo>
                <a:lnTo>
                  <a:pt x="808238" y="0"/>
                </a:lnTo>
                <a:lnTo>
                  <a:pt x="808238" y="1219983"/>
                </a:lnTo>
                <a:lnTo>
                  <a:pt x="0" y="12199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53853" y="0"/>
            <a:ext cx="6004886" cy="4240951"/>
          </a:xfrm>
          <a:custGeom>
            <a:avLst/>
            <a:gdLst/>
            <a:ahLst/>
            <a:cxnLst/>
            <a:rect r="r" b="b" t="t" l="l"/>
            <a:pathLst>
              <a:path h="4240951" w="6004886">
                <a:moveTo>
                  <a:pt x="0" y="0"/>
                </a:moveTo>
                <a:lnTo>
                  <a:pt x="6004886" y="0"/>
                </a:lnTo>
                <a:lnTo>
                  <a:pt x="6004886" y="4240951"/>
                </a:lnTo>
                <a:lnTo>
                  <a:pt x="0" y="42409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356918">
            <a:off x="2758938" y="1362717"/>
            <a:ext cx="7455265" cy="206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0"/>
              </a:lnSpc>
            </a:pPr>
            <a:r>
              <a:rPr lang="en-US" sz="9354">
                <a:solidFill>
                  <a:srgbClr val="2B0806"/>
                </a:solidFill>
                <a:latin typeface="Gochi Hand"/>
                <a:ea typeface="Gochi Hand"/>
                <a:cs typeface="Gochi Hand"/>
                <a:sym typeface="Gochi Hand"/>
              </a:rPr>
              <a:t>The growing Phenomena of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915684" y="7019711"/>
            <a:ext cx="3797845" cy="3546238"/>
          </a:xfrm>
          <a:custGeom>
            <a:avLst/>
            <a:gdLst/>
            <a:ahLst/>
            <a:cxnLst/>
            <a:rect r="r" b="b" t="t" l="l"/>
            <a:pathLst>
              <a:path h="3546238" w="3797845">
                <a:moveTo>
                  <a:pt x="0" y="0"/>
                </a:moveTo>
                <a:lnTo>
                  <a:pt x="3797846" y="0"/>
                </a:lnTo>
                <a:lnTo>
                  <a:pt x="3797846" y="3546238"/>
                </a:lnTo>
                <a:lnTo>
                  <a:pt x="0" y="35462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0" y="3752422"/>
            <a:ext cx="6832733" cy="6534578"/>
          </a:xfrm>
          <a:custGeom>
            <a:avLst/>
            <a:gdLst/>
            <a:ahLst/>
            <a:cxnLst/>
            <a:rect r="r" b="b" t="t" l="l"/>
            <a:pathLst>
              <a:path h="6534578" w="6832733">
                <a:moveTo>
                  <a:pt x="6832733" y="0"/>
                </a:moveTo>
                <a:lnTo>
                  <a:pt x="0" y="0"/>
                </a:lnTo>
                <a:lnTo>
                  <a:pt x="0" y="6534578"/>
                </a:lnTo>
                <a:lnTo>
                  <a:pt x="6832733" y="6534578"/>
                </a:lnTo>
                <a:lnTo>
                  <a:pt x="6832733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32592" y="9024643"/>
            <a:ext cx="2665170" cy="1153292"/>
          </a:xfrm>
          <a:custGeom>
            <a:avLst/>
            <a:gdLst/>
            <a:ahLst/>
            <a:cxnLst/>
            <a:rect r="r" b="b" t="t" l="l"/>
            <a:pathLst>
              <a:path h="1153292" w="2665170">
                <a:moveTo>
                  <a:pt x="0" y="0"/>
                </a:moveTo>
                <a:lnTo>
                  <a:pt x="2665170" y="0"/>
                </a:lnTo>
                <a:lnTo>
                  <a:pt x="2665170" y="1153291"/>
                </a:lnTo>
                <a:lnTo>
                  <a:pt x="0" y="115329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47788" y="9284022"/>
            <a:ext cx="2698014" cy="109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5"/>
              </a:lnSpc>
            </a:pPr>
            <a:r>
              <a:rPr lang="en-US" sz="3096">
                <a:solidFill>
                  <a:srgbClr val="EF3C49"/>
                </a:solidFill>
                <a:latin typeface="Gochi Hand"/>
                <a:ea typeface="Gochi Hand"/>
                <a:cs typeface="Gochi Hand"/>
                <a:sym typeface="Gochi Hand"/>
              </a:rPr>
              <a:t>Yeng Russian</a:t>
            </a:r>
          </a:p>
          <a:p>
            <a:pPr algn="l">
              <a:lnSpc>
                <a:spcPts val="2109"/>
              </a:lnSpc>
            </a:pPr>
          </a:p>
          <a:p>
            <a:pPr algn="l">
              <a:lnSpc>
                <a:spcPts val="21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86851" y="9061228"/>
            <a:ext cx="2494749" cy="1761916"/>
            <a:chOff x="0" y="0"/>
            <a:chExt cx="3326332" cy="23492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26332" cy="2349222"/>
            </a:xfrm>
            <a:custGeom>
              <a:avLst/>
              <a:gdLst/>
              <a:ahLst/>
              <a:cxnLst/>
              <a:rect r="r" b="b" t="t" l="l"/>
              <a:pathLst>
                <a:path h="2349222" w="3326332">
                  <a:moveTo>
                    <a:pt x="0" y="0"/>
                  </a:moveTo>
                  <a:lnTo>
                    <a:pt x="3326332" y="0"/>
                  </a:lnTo>
                  <a:lnTo>
                    <a:pt x="3326332" y="2349222"/>
                  </a:lnTo>
                  <a:lnTo>
                    <a:pt x="0" y="2349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80984" y="363841"/>
              <a:ext cx="1640206" cy="1335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74"/>
                </a:lnSpc>
                <a:spcBef>
                  <a:spcPct val="0"/>
                </a:spcBef>
              </a:pPr>
              <a:r>
                <a:rPr lang="en-US" sz="6478">
                  <a:solidFill>
                    <a:srgbClr val="FF4F63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08.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745242" y="2131284"/>
            <a:ext cx="9287216" cy="7395084"/>
          </a:xfrm>
          <a:custGeom>
            <a:avLst/>
            <a:gdLst/>
            <a:ahLst/>
            <a:cxnLst/>
            <a:rect r="r" b="b" t="t" l="l"/>
            <a:pathLst>
              <a:path h="7395084" w="9287216">
                <a:moveTo>
                  <a:pt x="0" y="0"/>
                </a:moveTo>
                <a:lnTo>
                  <a:pt x="9287216" y="0"/>
                </a:lnTo>
                <a:lnTo>
                  <a:pt x="9287216" y="7395084"/>
                </a:lnTo>
                <a:lnTo>
                  <a:pt x="0" y="73950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72984" y="313325"/>
            <a:ext cx="10527167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993"/>
              </a:lnSpc>
              <a:spcBef>
                <a:spcPct val="0"/>
              </a:spcBef>
            </a:pPr>
            <a:r>
              <a:rPr lang="en-US" sz="13327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Final dataset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2789" y="-3483914"/>
            <a:ext cx="18553579" cy="17254828"/>
          </a:xfrm>
          <a:custGeom>
            <a:avLst/>
            <a:gdLst/>
            <a:ahLst/>
            <a:cxnLst/>
            <a:rect r="r" b="b" t="t" l="l"/>
            <a:pathLst>
              <a:path h="17254828" w="18553579">
                <a:moveTo>
                  <a:pt x="0" y="0"/>
                </a:moveTo>
                <a:lnTo>
                  <a:pt x="18553578" y="0"/>
                </a:lnTo>
                <a:lnTo>
                  <a:pt x="18553578" y="17254828"/>
                </a:lnTo>
                <a:lnTo>
                  <a:pt x="0" y="172548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049364"/>
            <a:ext cx="15996790" cy="6698656"/>
          </a:xfrm>
          <a:custGeom>
            <a:avLst/>
            <a:gdLst/>
            <a:ahLst/>
            <a:cxnLst/>
            <a:rect r="r" b="b" t="t" l="l"/>
            <a:pathLst>
              <a:path h="6698656" w="15996790">
                <a:moveTo>
                  <a:pt x="0" y="0"/>
                </a:moveTo>
                <a:lnTo>
                  <a:pt x="15996790" y="0"/>
                </a:lnTo>
                <a:lnTo>
                  <a:pt x="15996790" y="6698656"/>
                </a:lnTo>
                <a:lnTo>
                  <a:pt x="0" y="6698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073734" y="320537"/>
            <a:ext cx="10819185" cy="9679057"/>
            <a:chOff x="0" y="0"/>
            <a:chExt cx="2849497" cy="25492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49497" cy="2549216"/>
            </a:xfrm>
            <a:custGeom>
              <a:avLst/>
              <a:gdLst/>
              <a:ahLst/>
              <a:cxnLst/>
              <a:rect r="r" b="b" t="t" l="l"/>
              <a:pathLst>
                <a:path h="2549216" w="2849497">
                  <a:moveTo>
                    <a:pt x="0" y="0"/>
                  </a:moveTo>
                  <a:lnTo>
                    <a:pt x="2849497" y="0"/>
                  </a:lnTo>
                  <a:lnTo>
                    <a:pt x="2849497" y="2549216"/>
                  </a:lnTo>
                  <a:lnTo>
                    <a:pt x="0" y="254921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849497" cy="2596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526646">
            <a:off x="719929" y="35743"/>
            <a:ext cx="6871050" cy="4852679"/>
          </a:xfrm>
          <a:custGeom>
            <a:avLst/>
            <a:gdLst/>
            <a:ahLst/>
            <a:cxnLst/>
            <a:rect r="r" b="b" t="t" l="l"/>
            <a:pathLst>
              <a:path h="4852679" w="6871050">
                <a:moveTo>
                  <a:pt x="0" y="0"/>
                </a:moveTo>
                <a:lnTo>
                  <a:pt x="6871051" y="0"/>
                </a:lnTo>
                <a:lnTo>
                  <a:pt x="6871051" y="4852680"/>
                </a:lnTo>
                <a:lnTo>
                  <a:pt x="0" y="4852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32789" y="4270905"/>
            <a:ext cx="7844705" cy="7331233"/>
          </a:xfrm>
          <a:custGeom>
            <a:avLst/>
            <a:gdLst/>
            <a:ahLst/>
            <a:cxnLst/>
            <a:rect r="r" b="b" t="t" l="l"/>
            <a:pathLst>
              <a:path h="7331233" w="7844705">
                <a:moveTo>
                  <a:pt x="0" y="0"/>
                </a:moveTo>
                <a:lnTo>
                  <a:pt x="7844704" y="0"/>
                </a:lnTo>
                <a:lnTo>
                  <a:pt x="7844704" y="7331233"/>
                </a:lnTo>
                <a:lnTo>
                  <a:pt x="0" y="73312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286851" y="9061228"/>
            <a:ext cx="2494749" cy="1761916"/>
            <a:chOff x="0" y="0"/>
            <a:chExt cx="3326332" cy="23492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26332" cy="2349222"/>
            </a:xfrm>
            <a:custGeom>
              <a:avLst/>
              <a:gdLst/>
              <a:ahLst/>
              <a:cxnLst/>
              <a:rect r="r" b="b" t="t" l="l"/>
              <a:pathLst>
                <a:path h="2349222" w="3326332">
                  <a:moveTo>
                    <a:pt x="0" y="0"/>
                  </a:moveTo>
                  <a:lnTo>
                    <a:pt x="3326332" y="0"/>
                  </a:lnTo>
                  <a:lnTo>
                    <a:pt x="3326332" y="2349222"/>
                  </a:lnTo>
                  <a:lnTo>
                    <a:pt x="0" y="2349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780984" y="363841"/>
              <a:ext cx="1640206" cy="1335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74"/>
                </a:lnSpc>
                <a:spcBef>
                  <a:spcPct val="0"/>
                </a:spcBef>
              </a:pPr>
              <a:r>
                <a:rPr lang="en-US" sz="6478">
                  <a:solidFill>
                    <a:srgbClr val="FF4F63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09.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027095" y="3309816"/>
            <a:ext cx="7509796" cy="2074441"/>
          </a:xfrm>
          <a:custGeom>
            <a:avLst/>
            <a:gdLst/>
            <a:ahLst/>
            <a:cxnLst/>
            <a:rect r="r" b="b" t="t" l="l"/>
            <a:pathLst>
              <a:path h="2074441" w="7509796">
                <a:moveTo>
                  <a:pt x="0" y="0"/>
                </a:moveTo>
                <a:lnTo>
                  <a:pt x="7509796" y="0"/>
                </a:lnTo>
                <a:lnTo>
                  <a:pt x="7509796" y="2074441"/>
                </a:lnTo>
                <a:lnTo>
                  <a:pt x="0" y="20744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68517" y="5732755"/>
            <a:ext cx="5229620" cy="4209430"/>
          </a:xfrm>
          <a:custGeom>
            <a:avLst/>
            <a:gdLst/>
            <a:ahLst/>
            <a:cxnLst/>
            <a:rect r="r" b="b" t="t" l="l"/>
            <a:pathLst>
              <a:path h="4209430" w="5229620">
                <a:moveTo>
                  <a:pt x="0" y="0"/>
                </a:moveTo>
                <a:lnTo>
                  <a:pt x="5229620" y="0"/>
                </a:lnTo>
                <a:lnTo>
                  <a:pt x="5229620" y="4209431"/>
                </a:lnTo>
                <a:lnTo>
                  <a:pt x="0" y="420943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370312">
            <a:off x="1847989" y="1596878"/>
            <a:ext cx="4240079" cy="189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6"/>
              </a:lnSpc>
            </a:pPr>
            <a:r>
              <a:rPr lang="en-US" sz="4963">
                <a:solidFill>
                  <a:srgbClr val="191919"/>
                </a:solidFill>
                <a:latin typeface="Gochi Hand"/>
                <a:ea typeface="Gochi Hand"/>
                <a:cs typeface="Gochi Hand"/>
                <a:sym typeface="Gochi Hand"/>
              </a:rPr>
              <a:t>Highest/Lowest</a:t>
            </a:r>
          </a:p>
          <a:p>
            <a:pPr algn="ctr" marL="0" indent="0" lvl="0">
              <a:lnSpc>
                <a:spcPts val="9159"/>
              </a:lnSpc>
            </a:pPr>
            <a:r>
              <a:rPr lang="en-US" sz="7762">
                <a:solidFill>
                  <a:srgbClr val="191919"/>
                </a:solidFill>
                <a:latin typeface="Gochi Hand"/>
                <a:ea typeface="Gochi Hand"/>
                <a:cs typeface="Gochi Hand"/>
                <a:sym typeface="Gochi Hand"/>
              </a:rPr>
              <a:t>Score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42655" y="613723"/>
            <a:ext cx="9707314" cy="2347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highest_score_anime = data_cleaned_2[data_cleaned_2['Score'] == data_cleaned_2['Score'].max()]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lowest_score_anime = data_cleaned_2[data_cleaned_2['Score'] == data_cleaned_2['Score'].min()]</a:t>
            </a:r>
          </a:p>
          <a:p>
            <a:pPr algn="just">
              <a:lnSpc>
                <a:spcPts val="2380"/>
              </a:lnSpc>
            </a:pP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print("Highest Scored Anime:")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print(highest_score_anime[['Title', 'Score']])</a:t>
            </a:r>
          </a:p>
          <a:p>
            <a:pPr algn="just">
              <a:lnSpc>
                <a:spcPts val="2380"/>
              </a:lnSpc>
            </a:pP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print("\nLowest Scored Anime:")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print(lowest_score_anime[['Title', 'Score']])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C2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16204" y="2858265"/>
            <a:ext cx="4215208" cy="1765118"/>
          </a:xfrm>
          <a:custGeom>
            <a:avLst/>
            <a:gdLst/>
            <a:ahLst/>
            <a:cxnLst/>
            <a:rect r="r" b="b" t="t" l="l"/>
            <a:pathLst>
              <a:path h="1765118" w="4215208">
                <a:moveTo>
                  <a:pt x="0" y="0"/>
                </a:moveTo>
                <a:lnTo>
                  <a:pt x="4215208" y="0"/>
                </a:lnTo>
                <a:lnTo>
                  <a:pt x="4215208" y="1765119"/>
                </a:lnTo>
                <a:lnTo>
                  <a:pt x="0" y="17651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51853" y="5829113"/>
            <a:ext cx="3769487" cy="1578473"/>
          </a:xfrm>
          <a:custGeom>
            <a:avLst/>
            <a:gdLst/>
            <a:ahLst/>
            <a:cxnLst/>
            <a:rect r="r" b="b" t="t" l="l"/>
            <a:pathLst>
              <a:path h="1578473" w="3769487">
                <a:moveTo>
                  <a:pt x="0" y="0"/>
                </a:moveTo>
                <a:lnTo>
                  <a:pt x="3769487" y="0"/>
                </a:lnTo>
                <a:lnTo>
                  <a:pt x="3769487" y="1578472"/>
                </a:lnTo>
                <a:lnTo>
                  <a:pt x="0" y="15784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35709" y="-129633"/>
            <a:ext cx="6591893" cy="5122722"/>
          </a:xfrm>
          <a:custGeom>
            <a:avLst/>
            <a:gdLst/>
            <a:ahLst/>
            <a:cxnLst/>
            <a:rect r="r" b="b" t="t" l="l"/>
            <a:pathLst>
              <a:path h="5122722" w="6591893">
                <a:moveTo>
                  <a:pt x="0" y="0"/>
                </a:moveTo>
                <a:lnTo>
                  <a:pt x="6591893" y="0"/>
                </a:lnTo>
                <a:lnTo>
                  <a:pt x="6591893" y="5122721"/>
                </a:lnTo>
                <a:lnTo>
                  <a:pt x="0" y="5122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17" t="0" r="-501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370312">
            <a:off x="2559102" y="1255482"/>
            <a:ext cx="4573577" cy="262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5"/>
              </a:lnSpc>
            </a:pPr>
            <a:r>
              <a:rPr lang="en-US" sz="8055">
                <a:solidFill>
                  <a:srgbClr val="191919"/>
                </a:solidFill>
                <a:latin typeface="Gochi Hand"/>
                <a:ea typeface="Gochi Hand"/>
                <a:cs typeface="Gochi Hand"/>
                <a:sym typeface="Gochi Hand"/>
              </a:rPr>
              <a:t>Score </a:t>
            </a:r>
          </a:p>
          <a:p>
            <a:pPr algn="ctr">
              <a:lnSpc>
                <a:spcPts val="6605"/>
              </a:lnSpc>
            </a:pPr>
            <a:r>
              <a:rPr lang="en-US" sz="8055">
                <a:solidFill>
                  <a:srgbClr val="191919"/>
                </a:solidFill>
                <a:latin typeface="Gochi Hand"/>
                <a:ea typeface="Gochi Hand"/>
                <a:cs typeface="Gochi Hand"/>
                <a:sym typeface="Gochi Hand"/>
              </a:rPr>
              <a:t>vs </a:t>
            </a:r>
          </a:p>
          <a:p>
            <a:pPr algn="ctr" marL="0" indent="0" lvl="0">
              <a:lnSpc>
                <a:spcPts val="6605"/>
              </a:lnSpc>
              <a:spcBef>
                <a:spcPct val="0"/>
              </a:spcBef>
            </a:pPr>
            <a:r>
              <a:rPr lang="en-US" sz="8055">
                <a:solidFill>
                  <a:srgbClr val="191919"/>
                </a:solidFill>
                <a:latin typeface="Gochi Hand"/>
                <a:ea typeface="Gochi Hand"/>
                <a:cs typeface="Gochi Hand"/>
                <a:sym typeface="Gochi Hand"/>
              </a:rPr>
              <a:t>Votes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45473" y="2596013"/>
            <a:ext cx="4225552" cy="8212203"/>
          </a:xfrm>
          <a:custGeom>
            <a:avLst/>
            <a:gdLst/>
            <a:ahLst/>
            <a:cxnLst/>
            <a:rect r="r" b="b" t="t" l="l"/>
            <a:pathLst>
              <a:path h="8212203" w="4225552">
                <a:moveTo>
                  <a:pt x="0" y="0"/>
                </a:moveTo>
                <a:lnTo>
                  <a:pt x="4225552" y="0"/>
                </a:lnTo>
                <a:lnTo>
                  <a:pt x="4225552" y="8212202"/>
                </a:lnTo>
                <a:lnTo>
                  <a:pt x="0" y="8212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65448" y="3280105"/>
            <a:ext cx="1322895" cy="1514043"/>
          </a:xfrm>
          <a:custGeom>
            <a:avLst/>
            <a:gdLst/>
            <a:ahLst/>
            <a:cxnLst/>
            <a:rect r="r" b="b" t="t" l="l"/>
            <a:pathLst>
              <a:path h="1514043" w="1322895">
                <a:moveTo>
                  <a:pt x="0" y="0"/>
                </a:moveTo>
                <a:lnTo>
                  <a:pt x="1322895" y="0"/>
                </a:lnTo>
                <a:lnTo>
                  <a:pt x="1322895" y="1514043"/>
                </a:lnTo>
                <a:lnTo>
                  <a:pt x="0" y="1514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286851" y="9061228"/>
            <a:ext cx="2494749" cy="1761916"/>
            <a:chOff x="0" y="0"/>
            <a:chExt cx="3326332" cy="23492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26332" cy="2349222"/>
            </a:xfrm>
            <a:custGeom>
              <a:avLst/>
              <a:gdLst/>
              <a:ahLst/>
              <a:cxnLst/>
              <a:rect r="r" b="b" t="t" l="l"/>
              <a:pathLst>
                <a:path h="2349222" w="3326332">
                  <a:moveTo>
                    <a:pt x="0" y="0"/>
                  </a:moveTo>
                  <a:lnTo>
                    <a:pt x="3326332" y="0"/>
                  </a:lnTo>
                  <a:lnTo>
                    <a:pt x="3326332" y="2349222"/>
                  </a:lnTo>
                  <a:lnTo>
                    <a:pt x="0" y="2349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780984" y="363841"/>
              <a:ext cx="1640206" cy="1335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74"/>
                </a:lnSpc>
                <a:spcBef>
                  <a:spcPct val="0"/>
                </a:spcBef>
              </a:pPr>
              <a:r>
                <a:rPr lang="en-US" sz="6478">
                  <a:solidFill>
                    <a:srgbClr val="FF4F63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10.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093550" y="436948"/>
            <a:ext cx="2231351" cy="223135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268092" y="1533573"/>
            <a:ext cx="1882268" cy="75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32"/>
              </a:lnSpc>
              <a:spcBef>
                <a:spcPct val="0"/>
              </a:spcBef>
            </a:pPr>
            <a:r>
              <a:rPr lang="en-US" sz="4860">
                <a:solidFill>
                  <a:srgbClr val="FF4F6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0.42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640090" y="436948"/>
            <a:ext cx="2296506" cy="2296506"/>
            <a:chOff x="0" y="0"/>
            <a:chExt cx="3062009" cy="3062009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062009" cy="3062009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-10800000">
              <a:off x="681621" y="363746"/>
              <a:ext cx="1671441" cy="167144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01A8B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203200" y="-47625"/>
                <a:ext cx="406400" cy="758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-229759">
              <a:off x="965456" y="2106627"/>
              <a:ext cx="1367572" cy="6456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7"/>
                </a:lnSpc>
                <a:spcBef>
                  <a:spcPct val="0"/>
                </a:spcBef>
              </a:pPr>
              <a:r>
                <a:rPr lang="en-US" sz="3147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Score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5372979" y="5183588"/>
            <a:ext cx="7951922" cy="4885758"/>
          </a:xfrm>
          <a:custGeom>
            <a:avLst/>
            <a:gdLst/>
            <a:ahLst/>
            <a:cxnLst/>
            <a:rect r="r" b="b" t="t" l="l"/>
            <a:pathLst>
              <a:path h="4885758" w="7951922">
                <a:moveTo>
                  <a:pt x="0" y="0"/>
                </a:moveTo>
                <a:lnTo>
                  <a:pt x="7951922" y="0"/>
                </a:lnTo>
                <a:lnTo>
                  <a:pt x="7951922" y="4885758"/>
                </a:lnTo>
                <a:lnTo>
                  <a:pt x="0" y="488575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896914" y="3190660"/>
            <a:ext cx="3853789" cy="1100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96"/>
              </a:lnSpc>
            </a:pPr>
            <a:r>
              <a:rPr lang="en-US" sz="1800">
                <a:solidFill>
                  <a:srgbClr val="141313"/>
                </a:solidFill>
                <a:latin typeface="Open Sauce"/>
                <a:ea typeface="Open Sauce"/>
                <a:cs typeface="Open Sauce"/>
                <a:sym typeface="Open Sauce"/>
              </a:rPr>
              <a:t>This suggests a potential relationship between anime with higher engagement are perceived as higher quality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453759" y="6092898"/>
            <a:ext cx="3080466" cy="1012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7258" indent="-208629" lvl="1">
              <a:lnSpc>
                <a:spcPts val="2744"/>
              </a:lnSpc>
              <a:buFont typeface="Arial"/>
              <a:buChar char="•"/>
            </a:pPr>
            <a:r>
              <a:rPr lang="en-US" sz="1932">
                <a:solidFill>
                  <a:srgbClr val="141313"/>
                </a:solidFill>
                <a:latin typeface="Open Sauce"/>
                <a:ea typeface="Open Sauce"/>
                <a:cs typeface="Open Sauce"/>
                <a:sym typeface="Open Sauce"/>
              </a:rPr>
              <a:t>Popular anime are well received by the audience.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4051853" y="7482755"/>
            <a:ext cx="3769487" cy="1578473"/>
          </a:xfrm>
          <a:custGeom>
            <a:avLst/>
            <a:gdLst/>
            <a:ahLst/>
            <a:cxnLst/>
            <a:rect r="r" b="b" t="t" l="l"/>
            <a:pathLst>
              <a:path h="1578473" w="3769487">
                <a:moveTo>
                  <a:pt x="0" y="0"/>
                </a:moveTo>
                <a:lnTo>
                  <a:pt x="3769487" y="0"/>
                </a:lnTo>
                <a:lnTo>
                  <a:pt x="3769487" y="1578473"/>
                </a:lnTo>
                <a:lnTo>
                  <a:pt x="0" y="1578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4364841" y="7729086"/>
            <a:ext cx="3258303" cy="98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7258" indent="-208629" lvl="1">
              <a:lnSpc>
                <a:spcPts val="2686"/>
              </a:lnSpc>
              <a:buFont typeface="Arial"/>
              <a:buChar char="•"/>
            </a:pPr>
            <a:r>
              <a:rPr lang="en-US" sz="1932">
                <a:solidFill>
                  <a:srgbClr val="141313"/>
                </a:solidFill>
                <a:latin typeface="Open Sauce"/>
                <a:ea typeface="Open Sauce"/>
                <a:cs typeface="Open Sauce"/>
                <a:sym typeface="Open Sauce"/>
              </a:rPr>
              <a:t>High score animes attract more viewers (and more votes).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931412" y="4730612"/>
            <a:ext cx="4320223" cy="109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82"/>
              </a:lnSpc>
            </a:pPr>
            <a:r>
              <a:rPr lang="en-US" sz="4860">
                <a:solidFill>
                  <a:srgbClr val="FF4F6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possible reasons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8482719" y="436948"/>
            <a:ext cx="2296506" cy="2296506"/>
            <a:chOff x="0" y="0"/>
            <a:chExt cx="3062009" cy="3062009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3062009" cy="3062009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-10800000">
              <a:off x="681621" y="363746"/>
              <a:ext cx="1671441" cy="1671441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01A8B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203200" y="-47625"/>
                <a:ext cx="406400" cy="758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-229759">
              <a:off x="965456" y="2106627"/>
              <a:ext cx="1367572" cy="6456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7"/>
                </a:lnSpc>
                <a:spcBef>
                  <a:spcPct val="0"/>
                </a:spcBef>
              </a:pPr>
              <a:r>
                <a:rPr lang="en-US" sz="3147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Votes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1093550" y="993847"/>
            <a:ext cx="2160111" cy="5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41"/>
              </a:lnSpc>
            </a:pPr>
            <a:r>
              <a:rPr lang="en-US" sz="2430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Positive correlation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570719"/>
            <a:ext cx="8552052" cy="6499281"/>
          </a:xfrm>
          <a:custGeom>
            <a:avLst/>
            <a:gdLst/>
            <a:ahLst/>
            <a:cxnLst/>
            <a:rect r="r" b="b" t="t" l="l"/>
            <a:pathLst>
              <a:path h="6499281" w="8552052">
                <a:moveTo>
                  <a:pt x="0" y="0"/>
                </a:moveTo>
                <a:lnTo>
                  <a:pt x="8552052" y="0"/>
                </a:lnTo>
                <a:lnTo>
                  <a:pt x="8552052" y="6499281"/>
                </a:lnTo>
                <a:lnTo>
                  <a:pt x="0" y="6499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4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8820" y="1916177"/>
            <a:ext cx="8559274" cy="6153823"/>
          </a:xfrm>
          <a:custGeom>
            <a:avLst/>
            <a:gdLst/>
            <a:ahLst/>
            <a:cxnLst/>
            <a:rect r="r" b="b" t="t" l="l"/>
            <a:pathLst>
              <a:path h="6153823" w="8559274">
                <a:moveTo>
                  <a:pt x="0" y="0"/>
                </a:moveTo>
                <a:lnTo>
                  <a:pt x="8559274" y="0"/>
                </a:lnTo>
                <a:lnTo>
                  <a:pt x="8559274" y="6153823"/>
                </a:lnTo>
                <a:lnTo>
                  <a:pt x="0" y="6153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5089" y="8413217"/>
            <a:ext cx="7489450" cy="1690166"/>
          </a:xfrm>
          <a:custGeom>
            <a:avLst/>
            <a:gdLst/>
            <a:ahLst/>
            <a:cxnLst/>
            <a:rect r="r" b="b" t="t" l="l"/>
            <a:pathLst>
              <a:path h="1690166" w="7489450">
                <a:moveTo>
                  <a:pt x="0" y="0"/>
                </a:moveTo>
                <a:lnTo>
                  <a:pt x="7489450" y="0"/>
                </a:lnTo>
                <a:lnTo>
                  <a:pt x="7489450" y="1690166"/>
                </a:lnTo>
                <a:lnTo>
                  <a:pt x="0" y="16901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74395" y="8422211"/>
            <a:ext cx="7453690" cy="1681172"/>
          </a:xfrm>
          <a:custGeom>
            <a:avLst/>
            <a:gdLst/>
            <a:ahLst/>
            <a:cxnLst/>
            <a:rect r="r" b="b" t="t" l="l"/>
            <a:pathLst>
              <a:path h="1681172" w="7453690">
                <a:moveTo>
                  <a:pt x="0" y="0"/>
                </a:moveTo>
                <a:lnTo>
                  <a:pt x="7453690" y="0"/>
                </a:lnTo>
                <a:lnTo>
                  <a:pt x="7453690" y="1681172"/>
                </a:lnTo>
                <a:lnTo>
                  <a:pt x="0" y="16811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286851" y="9061228"/>
            <a:ext cx="2494749" cy="1761916"/>
            <a:chOff x="0" y="0"/>
            <a:chExt cx="3326332" cy="23492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26332" cy="2349222"/>
            </a:xfrm>
            <a:custGeom>
              <a:avLst/>
              <a:gdLst/>
              <a:ahLst/>
              <a:cxnLst/>
              <a:rect r="r" b="b" t="t" l="l"/>
              <a:pathLst>
                <a:path h="2349222" w="3326332">
                  <a:moveTo>
                    <a:pt x="0" y="0"/>
                  </a:moveTo>
                  <a:lnTo>
                    <a:pt x="3326332" y="0"/>
                  </a:lnTo>
                  <a:lnTo>
                    <a:pt x="3326332" y="2349222"/>
                  </a:lnTo>
                  <a:lnTo>
                    <a:pt x="0" y="2349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780984" y="363841"/>
              <a:ext cx="1640206" cy="1335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74"/>
                </a:lnSpc>
                <a:spcBef>
                  <a:spcPct val="0"/>
                </a:spcBef>
              </a:pPr>
              <a:r>
                <a:rPr lang="en-US" sz="6478">
                  <a:solidFill>
                    <a:srgbClr val="FF4F63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11.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-229759">
            <a:off x="5044121" y="9077"/>
            <a:ext cx="8624874" cy="202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993"/>
              </a:lnSpc>
              <a:spcBef>
                <a:spcPct val="0"/>
              </a:spcBef>
            </a:pPr>
            <a:r>
              <a:rPr lang="en-US" sz="13327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Outliers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B0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52662" y="3532144"/>
            <a:ext cx="14921578" cy="6517471"/>
          </a:xfrm>
          <a:custGeom>
            <a:avLst/>
            <a:gdLst/>
            <a:ahLst/>
            <a:cxnLst/>
            <a:rect r="r" b="b" t="t" l="l"/>
            <a:pathLst>
              <a:path h="6517471" w="14921578">
                <a:moveTo>
                  <a:pt x="0" y="0"/>
                </a:moveTo>
                <a:lnTo>
                  <a:pt x="14921578" y="0"/>
                </a:lnTo>
                <a:lnTo>
                  <a:pt x="14921578" y="6517471"/>
                </a:lnTo>
                <a:lnTo>
                  <a:pt x="0" y="6517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21229" y="-938299"/>
            <a:ext cx="7288286" cy="5147352"/>
            <a:chOff x="0" y="0"/>
            <a:chExt cx="9717714" cy="68631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17714" cy="6863136"/>
            </a:xfrm>
            <a:custGeom>
              <a:avLst/>
              <a:gdLst/>
              <a:ahLst/>
              <a:cxnLst/>
              <a:rect r="r" b="b" t="t" l="l"/>
              <a:pathLst>
                <a:path h="6863136" w="9717714">
                  <a:moveTo>
                    <a:pt x="0" y="0"/>
                  </a:moveTo>
                  <a:lnTo>
                    <a:pt x="9717714" y="0"/>
                  </a:lnTo>
                  <a:lnTo>
                    <a:pt x="9717714" y="6863136"/>
                  </a:lnTo>
                  <a:lnTo>
                    <a:pt x="0" y="6863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-309501">
              <a:off x="888942" y="2549866"/>
              <a:ext cx="6856907" cy="2351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2"/>
                </a:lnSpc>
                <a:spcBef>
                  <a:spcPct val="0"/>
                </a:spcBef>
              </a:pPr>
              <a:r>
                <a:rPr lang="en-US" sz="5270">
                  <a:solidFill>
                    <a:srgbClr val="191919"/>
                  </a:solidFill>
                  <a:latin typeface="Gochi Hand"/>
                  <a:ea typeface="Gochi Hand"/>
                  <a:cs typeface="Gochi Hand"/>
                  <a:sym typeface="Gochi Hand"/>
                </a:rPr>
                <a:t> high number of Votes but low Score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7438509" y="2349896"/>
              <a:ext cx="1890222" cy="2163344"/>
            </a:xfrm>
            <a:custGeom>
              <a:avLst/>
              <a:gdLst/>
              <a:ahLst/>
              <a:cxnLst/>
              <a:rect r="r" b="b" t="t" l="l"/>
              <a:pathLst>
                <a:path h="2163344" w="1890222">
                  <a:moveTo>
                    <a:pt x="0" y="0"/>
                  </a:moveTo>
                  <a:lnTo>
                    <a:pt x="1890222" y="0"/>
                  </a:lnTo>
                  <a:lnTo>
                    <a:pt x="1890222" y="2163344"/>
                  </a:lnTo>
                  <a:lnTo>
                    <a:pt x="0" y="2163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362070" y="6062033"/>
            <a:ext cx="4172155" cy="4224967"/>
          </a:xfrm>
          <a:custGeom>
            <a:avLst/>
            <a:gdLst/>
            <a:ahLst/>
            <a:cxnLst/>
            <a:rect r="r" b="b" t="t" l="l"/>
            <a:pathLst>
              <a:path h="4224967" w="4172155">
                <a:moveTo>
                  <a:pt x="0" y="0"/>
                </a:moveTo>
                <a:lnTo>
                  <a:pt x="4172155" y="0"/>
                </a:lnTo>
                <a:lnTo>
                  <a:pt x="4172155" y="4224967"/>
                </a:lnTo>
                <a:lnTo>
                  <a:pt x="0" y="42249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11702" y="351925"/>
            <a:ext cx="6589822" cy="2759488"/>
          </a:xfrm>
          <a:custGeom>
            <a:avLst/>
            <a:gdLst/>
            <a:ahLst/>
            <a:cxnLst/>
            <a:rect r="r" b="b" t="t" l="l"/>
            <a:pathLst>
              <a:path h="2759488" w="6589822">
                <a:moveTo>
                  <a:pt x="0" y="0"/>
                </a:moveTo>
                <a:lnTo>
                  <a:pt x="6589822" y="0"/>
                </a:lnTo>
                <a:lnTo>
                  <a:pt x="6589822" y="2759488"/>
                </a:lnTo>
                <a:lnTo>
                  <a:pt x="0" y="27594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286851" y="9061228"/>
            <a:ext cx="2494749" cy="1761916"/>
            <a:chOff x="0" y="0"/>
            <a:chExt cx="3326332" cy="23492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26332" cy="2349222"/>
            </a:xfrm>
            <a:custGeom>
              <a:avLst/>
              <a:gdLst/>
              <a:ahLst/>
              <a:cxnLst/>
              <a:rect r="r" b="b" t="t" l="l"/>
              <a:pathLst>
                <a:path h="2349222" w="3326332">
                  <a:moveTo>
                    <a:pt x="0" y="0"/>
                  </a:moveTo>
                  <a:lnTo>
                    <a:pt x="3326332" y="0"/>
                  </a:lnTo>
                  <a:lnTo>
                    <a:pt x="3326332" y="2349222"/>
                  </a:lnTo>
                  <a:lnTo>
                    <a:pt x="0" y="2349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780984" y="363841"/>
              <a:ext cx="1640206" cy="1335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74"/>
                </a:lnSpc>
                <a:spcBef>
                  <a:spcPct val="0"/>
                </a:spcBef>
              </a:pPr>
              <a:r>
                <a:rPr lang="en-US" sz="6478">
                  <a:solidFill>
                    <a:srgbClr val="FF4F63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12.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009094" y="764120"/>
            <a:ext cx="5595038" cy="19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7"/>
              </a:lnSpc>
            </a:pPr>
            <a:r>
              <a:rPr lang="en-US" sz="26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There are animes with many votes and low scores, but there is no case that an Anime has a low score with a great amount of votes.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4F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44886" y="713913"/>
            <a:ext cx="11447515" cy="6649671"/>
            <a:chOff x="0" y="0"/>
            <a:chExt cx="3014983" cy="17513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14983" cy="1751354"/>
            </a:xfrm>
            <a:custGeom>
              <a:avLst/>
              <a:gdLst/>
              <a:ahLst/>
              <a:cxnLst/>
              <a:rect r="r" b="b" t="t" l="l"/>
              <a:pathLst>
                <a:path h="1751354" w="3014983">
                  <a:moveTo>
                    <a:pt x="0" y="0"/>
                  </a:moveTo>
                  <a:lnTo>
                    <a:pt x="3014983" y="0"/>
                  </a:lnTo>
                  <a:lnTo>
                    <a:pt x="3014983" y="1751354"/>
                  </a:lnTo>
                  <a:lnTo>
                    <a:pt x="0" y="1751354"/>
                  </a:lnTo>
                  <a:close/>
                </a:path>
              </a:pathLst>
            </a:custGeom>
            <a:solidFill>
              <a:srgbClr val="329EA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014983" cy="1798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55423" y="-654682"/>
            <a:ext cx="6581639" cy="5027900"/>
            <a:chOff x="0" y="0"/>
            <a:chExt cx="8775519" cy="67038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75519" cy="6703866"/>
            </a:xfrm>
            <a:custGeom>
              <a:avLst/>
              <a:gdLst/>
              <a:ahLst/>
              <a:cxnLst/>
              <a:rect r="r" b="b" t="t" l="l"/>
              <a:pathLst>
                <a:path h="6703866" w="8775519">
                  <a:moveTo>
                    <a:pt x="0" y="0"/>
                  </a:moveTo>
                  <a:lnTo>
                    <a:pt x="8775519" y="0"/>
                  </a:lnTo>
                  <a:lnTo>
                    <a:pt x="8775519" y="6703866"/>
                  </a:lnTo>
                  <a:lnTo>
                    <a:pt x="0" y="6703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4083" t="0" r="-4083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-370312">
              <a:off x="1024746" y="1755382"/>
              <a:ext cx="6098102" cy="3467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1"/>
                </a:lnSpc>
              </a:pPr>
              <a:r>
                <a:rPr lang="en-US" sz="7855">
                  <a:solidFill>
                    <a:srgbClr val="191919"/>
                  </a:solidFill>
                  <a:latin typeface="Gochi Hand"/>
                  <a:ea typeface="Gochi Hand"/>
                  <a:cs typeface="Gochi Hand"/>
                  <a:sym typeface="Gochi Hand"/>
                </a:rPr>
                <a:t>Popularity</a:t>
              </a:r>
            </a:p>
            <a:p>
              <a:pPr algn="ctr">
                <a:lnSpc>
                  <a:spcPts val="6441"/>
                </a:lnSpc>
              </a:pPr>
              <a:r>
                <a:rPr lang="en-US" sz="7855">
                  <a:solidFill>
                    <a:srgbClr val="191919"/>
                  </a:solidFill>
                  <a:latin typeface="Gochi Hand"/>
                  <a:ea typeface="Gochi Hand"/>
                  <a:cs typeface="Gochi Hand"/>
                  <a:sym typeface="Gochi Hand"/>
                </a:rPr>
                <a:t>vs</a:t>
              </a:r>
            </a:p>
            <a:p>
              <a:pPr algn="ctr" marL="0" indent="0" lvl="0">
                <a:lnSpc>
                  <a:spcPts val="6441"/>
                </a:lnSpc>
                <a:spcBef>
                  <a:spcPct val="0"/>
                </a:spcBef>
              </a:pPr>
              <a:r>
                <a:rPr lang="en-US" sz="7855">
                  <a:solidFill>
                    <a:srgbClr val="191919"/>
                  </a:solidFill>
                  <a:latin typeface="Gochi Hand"/>
                  <a:ea typeface="Gochi Hand"/>
                  <a:cs typeface="Gochi Hand"/>
                  <a:sym typeface="Gochi Hand"/>
                </a:rPr>
                <a:t>Score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901108" y="566663"/>
            <a:ext cx="11591294" cy="8852851"/>
            <a:chOff x="0" y="0"/>
            <a:chExt cx="15455058" cy="118038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455058" cy="11803801"/>
            </a:xfrm>
            <a:custGeom>
              <a:avLst/>
              <a:gdLst/>
              <a:ahLst/>
              <a:cxnLst/>
              <a:rect r="r" b="b" t="t" l="l"/>
              <a:pathLst>
                <a:path h="11803801" w="15455058">
                  <a:moveTo>
                    <a:pt x="0" y="0"/>
                  </a:moveTo>
                  <a:lnTo>
                    <a:pt x="15455058" y="0"/>
                  </a:lnTo>
                  <a:lnTo>
                    <a:pt x="15455058" y="11803801"/>
                  </a:lnTo>
                  <a:lnTo>
                    <a:pt x="0" y="11803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840716" y="487206"/>
              <a:ext cx="11965330" cy="7639762"/>
            </a:xfrm>
            <a:custGeom>
              <a:avLst/>
              <a:gdLst/>
              <a:ahLst/>
              <a:cxnLst/>
              <a:rect r="r" b="b" t="t" l="l"/>
              <a:pathLst>
                <a:path h="7639762" w="11965330">
                  <a:moveTo>
                    <a:pt x="0" y="0"/>
                  </a:moveTo>
                  <a:lnTo>
                    <a:pt x="11965330" y="0"/>
                  </a:lnTo>
                  <a:lnTo>
                    <a:pt x="11965330" y="7639762"/>
                  </a:lnTo>
                  <a:lnTo>
                    <a:pt x="0" y="7639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86839" y="4373217"/>
            <a:ext cx="5297116" cy="2218167"/>
            <a:chOff x="0" y="0"/>
            <a:chExt cx="7062822" cy="29575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62822" cy="2957557"/>
            </a:xfrm>
            <a:custGeom>
              <a:avLst/>
              <a:gdLst/>
              <a:ahLst/>
              <a:cxnLst/>
              <a:rect r="r" b="b" t="t" l="l"/>
              <a:pathLst>
                <a:path h="2957557" w="7062822">
                  <a:moveTo>
                    <a:pt x="0" y="0"/>
                  </a:moveTo>
                  <a:lnTo>
                    <a:pt x="7062822" y="0"/>
                  </a:lnTo>
                  <a:lnTo>
                    <a:pt x="7062822" y="2957557"/>
                  </a:lnTo>
                  <a:lnTo>
                    <a:pt x="0" y="2957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596586" y="482887"/>
              <a:ext cx="5869649" cy="202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00"/>
                </a:lnSpc>
              </a:pPr>
              <a:r>
                <a:rPr lang="en-US" sz="2000">
                  <a:solidFill>
                    <a:srgbClr val="14131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 highly rated anime (higher Score) often becomes more popular, resulting in a low Popularity rank. Conversely, anime with lower Scores are less likely to achieve top popularity rankings.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86839" y="6910187"/>
            <a:ext cx="5297116" cy="1970517"/>
            <a:chOff x="0" y="0"/>
            <a:chExt cx="7062822" cy="262735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62822" cy="2627357"/>
            </a:xfrm>
            <a:custGeom>
              <a:avLst/>
              <a:gdLst/>
              <a:ahLst/>
              <a:cxnLst/>
              <a:rect r="r" b="b" t="t" l="l"/>
              <a:pathLst>
                <a:path h="2627357" w="7062822">
                  <a:moveTo>
                    <a:pt x="0" y="0"/>
                  </a:moveTo>
                  <a:lnTo>
                    <a:pt x="7062822" y="0"/>
                  </a:lnTo>
                  <a:lnTo>
                    <a:pt x="7062822" y="2627357"/>
                  </a:lnTo>
                  <a:lnTo>
                    <a:pt x="0" y="2627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6283" r="0" b="-6283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596586" y="482887"/>
              <a:ext cx="5869649" cy="1690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00"/>
                </a:lnSpc>
              </a:pPr>
              <a:r>
                <a:rPr lang="en-US" sz="2000">
                  <a:solidFill>
                    <a:srgbClr val="14131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Popular anime tends to be high quality: This could indicate that audiences generally favor and vote for anime that are critically acclaimed or well-made.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012939" y="5914626"/>
            <a:ext cx="3456441" cy="5101758"/>
          </a:xfrm>
          <a:custGeom>
            <a:avLst/>
            <a:gdLst/>
            <a:ahLst/>
            <a:cxnLst/>
            <a:rect r="r" b="b" t="t" l="l"/>
            <a:pathLst>
              <a:path h="5101758" w="3456441">
                <a:moveTo>
                  <a:pt x="0" y="0"/>
                </a:moveTo>
                <a:lnTo>
                  <a:pt x="3456441" y="0"/>
                </a:lnTo>
                <a:lnTo>
                  <a:pt x="3456441" y="5101758"/>
                </a:lnTo>
                <a:lnTo>
                  <a:pt x="0" y="5101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6286851" y="9061228"/>
            <a:ext cx="2494749" cy="1761916"/>
            <a:chOff x="0" y="0"/>
            <a:chExt cx="3326332" cy="23492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326332" cy="2349222"/>
            </a:xfrm>
            <a:custGeom>
              <a:avLst/>
              <a:gdLst/>
              <a:ahLst/>
              <a:cxnLst/>
              <a:rect r="r" b="b" t="t" l="l"/>
              <a:pathLst>
                <a:path h="2349222" w="3326332">
                  <a:moveTo>
                    <a:pt x="0" y="0"/>
                  </a:moveTo>
                  <a:lnTo>
                    <a:pt x="3326332" y="0"/>
                  </a:lnTo>
                  <a:lnTo>
                    <a:pt x="3326332" y="2349222"/>
                  </a:lnTo>
                  <a:lnTo>
                    <a:pt x="0" y="2349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780984" y="363841"/>
              <a:ext cx="1640206" cy="1335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74"/>
                </a:lnSpc>
                <a:spcBef>
                  <a:spcPct val="0"/>
                </a:spcBef>
              </a:pPr>
              <a:r>
                <a:rPr lang="en-US" sz="6478">
                  <a:solidFill>
                    <a:srgbClr val="FF4F63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13.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790016" y="1499834"/>
            <a:ext cx="3702386" cy="1134201"/>
            <a:chOff x="0" y="0"/>
            <a:chExt cx="4936515" cy="151226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62565" y="0"/>
              <a:ext cx="3611385" cy="1512268"/>
            </a:xfrm>
            <a:custGeom>
              <a:avLst/>
              <a:gdLst/>
              <a:ahLst/>
              <a:cxnLst/>
              <a:rect r="r" b="b" t="t" l="l"/>
              <a:pathLst>
                <a:path h="1512268" w="3611385">
                  <a:moveTo>
                    <a:pt x="0" y="0"/>
                  </a:moveTo>
                  <a:lnTo>
                    <a:pt x="3611385" y="0"/>
                  </a:lnTo>
                  <a:lnTo>
                    <a:pt x="3611385" y="1512268"/>
                  </a:lnTo>
                  <a:lnTo>
                    <a:pt x="0" y="1512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594499"/>
              <a:ext cx="4936515" cy="361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18"/>
                </a:lnSpc>
              </a:pPr>
              <a:r>
                <a:rPr lang="en-US" sz="2018">
                  <a:solidFill>
                    <a:srgbClr val="14131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Correlation: -0.45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B0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0321" y="471525"/>
            <a:ext cx="11735919" cy="8231512"/>
            <a:chOff x="0" y="0"/>
            <a:chExt cx="2405603" cy="1687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5603" cy="1687278"/>
            </a:xfrm>
            <a:custGeom>
              <a:avLst/>
              <a:gdLst/>
              <a:ahLst/>
              <a:cxnLst/>
              <a:rect r="r" b="b" t="t" l="l"/>
              <a:pathLst>
                <a:path h="1687278" w="2405603">
                  <a:moveTo>
                    <a:pt x="0" y="0"/>
                  </a:moveTo>
                  <a:lnTo>
                    <a:pt x="2405603" y="0"/>
                  </a:lnTo>
                  <a:lnTo>
                    <a:pt x="2405603" y="1687278"/>
                  </a:lnTo>
                  <a:lnTo>
                    <a:pt x="0" y="168727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05603" cy="1734903"/>
            </a:xfrm>
            <a:prstGeom prst="rect">
              <a:avLst/>
            </a:prstGeom>
          </p:spPr>
          <p:txBody>
            <a:bodyPr anchor="ctr" rtlCol="false" tIns="65273" lIns="65273" bIns="65273" rIns="65273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056955" y="7144491"/>
            <a:ext cx="1231045" cy="1408921"/>
          </a:xfrm>
          <a:custGeom>
            <a:avLst/>
            <a:gdLst/>
            <a:ahLst/>
            <a:cxnLst/>
            <a:rect r="r" b="b" t="t" l="l"/>
            <a:pathLst>
              <a:path h="1408921" w="1231045">
                <a:moveTo>
                  <a:pt x="0" y="0"/>
                </a:moveTo>
                <a:lnTo>
                  <a:pt x="1231045" y="0"/>
                </a:lnTo>
                <a:lnTo>
                  <a:pt x="1231045" y="1408921"/>
                </a:lnTo>
                <a:lnTo>
                  <a:pt x="0" y="1408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72472">
            <a:off x="14739574" y="4433984"/>
            <a:ext cx="2260282" cy="1833654"/>
          </a:xfrm>
          <a:custGeom>
            <a:avLst/>
            <a:gdLst/>
            <a:ahLst/>
            <a:cxnLst/>
            <a:rect r="r" b="b" t="t" l="l"/>
            <a:pathLst>
              <a:path h="1833654" w="2260282">
                <a:moveTo>
                  <a:pt x="0" y="0"/>
                </a:moveTo>
                <a:lnTo>
                  <a:pt x="2260282" y="0"/>
                </a:lnTo>
                <a:lnTo>
                  <a:pt x="2260282" y="1833653"/>
                </a:lnTo>
                <a:lnTo>
                  <a:pt x="0" y="1833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38689" y="7682620"/>
            <a:ext cx="1047925" cy="1020417"/>
          </a:xfrm>
          <a:custGeom>
            <a:avLst/>
            <a:gdLst/>
            <a:ahLst/>
            <a:cxnLst/>
            <a:rect r="r" b="b" t="t" l="l"/>
            <a:pathLst>
              <a:path h="1020417" w="1047925">
                <a:moveTo>
                  <a:pt x="0" y="0"/>
                </a:moveTo>
                <a:lnTo>
                  <a:pt x="1047926" y="0"/>
                </a:lnTo>
                <a:lnTo>
                  <a:pt x="1047926" y="1020417"/>
                </a:lnTo>
                <a:lnTo>
                  <a:pt x="0" y="10204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5042" y="673850"/>
            <a:ext cx="10761007" cy="7627335"/>
          </a:xfrm>
          <a:custGeom>
            <a:avLst/>
            <a:gdLst/>
            <a:ahLst/>
            <a:cxnLst/>
            <a:rect r="r" b="b" t="t" l="l"/>
            <a:pathLst>
              <a:path h="7627335" w="10761007">
                <a:moveTo>
                  <a:pt x="0" y="0"/>
                </a:moveTo>
                <a:lnTo>
                  <a:pt x="10761007" y="0"/>
                </a:lnTo>
                <a:lnTo>
                  <a:pt x="10761007" y="7627335"/>
                </a:lnTo>
                <a:lnTo>
                  <a:pt x="0" y="76273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1006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32847" y="6621674"/>
            <a:ext cx="7755153" cy="3863476"/>
          </a:xfrm>
          <a:custGeom>
            <a:avLst/>
            <a:gdLst/>
            <a:ahLst/>
            <a:cxnLst/>
            <a:rect r="r" b="b" t="t" l="l"/>
            <a:pathLst>
              <a:path h="3863476" w="7755153">
                <a:moveTo>
                  <a:pt x="0" y="0"/>
                </a:moveTo>
                <a:lnTo>
                  <a:pt x="7755153" y="0"/>
                </a:lnTo>
                <a:lnTo>
                  <a:pt x="7755153" y="3863476"/>
                </a:lnTo>
                <a:lnTo>
                  <a:pt x="0" y="3863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286851" y="9061228"/>
            <a:ext cx="2494749" cy="1761916"/>
            <a:chOff x="0" y="0"/>
            <a:chExt cx="3326332" cy="2349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26332" cy="2349222"/>
            </a:xfrm>
            <a:custGeom>
              <a:avLst/>
              <a:gdLst/>
              <a:ahLst/>
              <a:cxnLst/>
              <a:rect r="r" b="b" t="t" l="l"/>
              <a:pathLst>
                <a:path h="2349222" w="3326332">
                  <a:moveTo>
                    <a:pt x="0" y="0"/>
                  </a:moveTo>
                  <a:lnTo>
                    <a:pt x="3326332" y="0"/>
                  </a:lnTo>
                  <a:lnTo>
                    <a:pt x="3326332" y="2349222"/>
                  </a:lnTo>
                  <a:lnTo>
                    <a:pt x="0" y="2349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780984" y="363841"/>
              <a:ext cx="1640206" cy="1335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74"/>
                </a:lnSpc>
                <a:spcBef>
                  <a:spcPct val="0"/>
                </a:spcBef>
              </a:pPr>
              <a:r>
                <a:rPr lang="en-US" sz="6478">
                  <a:solidFill>
                    <a:srgbClr val="FF4F63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14.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84638" y="151210"/>
            <a:ext cx="6402213" cy="4521563"/>
            <a:chOff x="0" y="0"/>
            <a:chExt cx="8536285" cy="60287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36285" cy="6028751"/>
            </a:xfrm>
            <a:custGeom>
              <a:avLst/>
              <a:gdLst/>
              <a:ahLst/>
              <a:cxnLst/>
              <a:rect r="r" b="b" t="t" l="l"/>
              <a:pathLst>
                <a:path h="6028751" w="8536285">
                  <a:moveTo>
                    <a:pt x="0" y="0"/>
                  </a:moveTo>
                  <a:lnTo>
                    <a:pt x="8536285" y="0"/>
                  </a:lnTo>
                  <a:lnTo>
                    <a:pt x="8536285" y="6028751"/>
                  </a:lnTo>
                  <a:lnTo>
                    <a:pt x="0" y="6028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-370312">
              <a:off x="176151" y="1736272"/>
              <a:ext cx="8228243" cy="28971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93"/>
                </a:lnSpc>
              </a:pPr>
              <a:r>
                <a:rPr lang="en-US" sz="9503">
                  <a:solidFill>
                    <a:srgbClr val="191919"/>
                  </a:solidFill>
                  <a:latin typeface="Gochi Hand"/>
                  <a:ea typeface="Gochi Hand"/>
                  <a:cs typeface="Gochi Hand"/>
                  <a:sym typeface="Gochi Hand"/>
                </a:rPr>
                <a:t>Age Rating</a:t>
              </a:r>
            </a:p>
            <a:p>
              <a:pPr algn="ctr" marL="0" indent="0" lvl="0">
                <a:lnSpc>
                  <a:spcPts val="7793"/>
                </a:lnSpc>
                <a:spcBef>
                  <a:spcPct val="0"/>
                </a:spcBef>
              </a:pPr>
              <a:r>
                <a:rPr lang="en-US" sz="9503">
                  <a:solidFill>
                    <a:srgbClr val="191919"/>
                  </a:solidFill>
                  <a:latin typeface="Gochi Hand"/>
                  <a:ea typeface="Gochi Hand"/>
                  <a:cs typeface="Gochi Hand"/>
                  <a:sym typeface="Gochi Hand"/>
                </a:rPr>
                <a:t>Categories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9E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15707" y="559617"/>
            <a:ext cx="12518518" cy="5242129"/>
          </a:xfrm>
          <a:custGeom>
            <a:avLst/>
            <a:gdLst/>
            <a:ahLst/>
            <a:cxnLst/>
            <a:rect r="r" b="b" t="t" l="l"/>
            <a:pathLst>
              <a:path h="5242129" w="12518518">
                <a:moveTo>
                  <a:pt x="0" y="0"/>
                </a:moveTo>
                <a:lnTo>
                  <a:pt x="12518518" y="0"/>
                </a:lnTo>
                <a:lnTo>
                  <a:pt x="12518518" y="5242129"/>
                </a:lnTo>
                <a:lnTo>
                  <a:pt x="0" y="5242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0807" y="0"/>
            <a:ext cx="7701616" cy="5439267"/>
          </a:xfrm>
          <a:custGeom>
            <a:avLst/>
            <a:gdLst/>
            <a:ahLst/>
            <a:cxnLst/>
            <a:rect r="r" b="b" t="t" l="l"/>
            <a:pathLst>
              <a:path h="5439267" w="7701616">
                <a:moveTo>
                  <a:pt x="0" y="0"/>
                </a:moveTo>
                <a:lnTo>
                  <a:pt x="7701617" y="0"/>
                </a:lnTo>
                <a:lnTo>
                  <a:pt x="7701617" y="5439267"/>
                </a:lnTo>
                <a:lnTo>
                  <a:pt x="0" y="5439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6658" y="4494143"/>
            <a:ext cx="4510683" cy="6707335"/>
          </a:xfrm>
          <a:custGeom>
            <a:avLst/>
            <a:gdLst/>
            <a:ahLst/>
            <a:cxnLst/>
            <a:rect r="r" b="b" t="t" l="l"/>
            <a:pathLst>
              <a:path h="6707335" w="4510683">
                <a:moveTo>
                  <a:pt x="0" y="0"/>
                </a:moveTo>
                <a:lnTo>
                  <a:pt x="4510683" y="0"/>
                </a:lnTo>
                <a:lnTo>
                  <a:pt x="4510683" y="6707336"/>
                </a:lnTo>
                <a:lnTo>
                  <a:pt x="0" y="670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18514" y="3500997"/>
            <a:ext cx="10137945" cy="6196819"/>
          </a:xfrm>
          <a:custGeom>
            <a:avLst/>
            <a:gdLst/>
            <a:ahLst/>
            <a:cxnLst/>
            <a:rect r="r" b="b" t="t" l="l"/>
            <a:pathLst>
              <a:path h="6196819" w="10137945">
                <a:moveTo>
                  <a:pt x="0" y="0"/>
                </a:moveTo>
                <a:lnTo>
                  <a:pt x="10137945" y="0"/>
                </a:lnTo>
                <a:lnTo>
                  <a:pt x="10137945" y="6196818"/>
                </a:lnTo>
                <a:lnTo>
                  <a:pt x="0" y="61968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286851" y="9061228"/>
            <a:ext cx="2494749" cy="1761916"/>
            <a:chOff x="0" y="0"/>
            <a:chExt cx="3326332" cy="23492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26332" cy="2349222"/>
            </a:xfrm>
            <a:custGeom>
              <a:avLst/>
              <a:gdLst/>
              <a:ahLst/>
              <a:cxnLst/>
              <a:rect r="r" b="b" t="t" l="l"/>
              <a:pathLst>
                <a:path h="2349222" w="3326332">
                  <a:moveTo>
                    <a:pt x="0" y="0"/>
                  </a:moveTo>
                  <a:lnTo>
                    <a:pt x="3326332" y="0"/>
                  </a:lnTo>
                  <a:lnTo>
                    <a:pt x="3326332" y="2349222"/>
                  </a:lnTo>
                  <a:lnTo>
                    <a:pt x="0" y="2349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780984" y="363841"/>
              <a:ext cx="1640206" cy="1335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74"/>
                </a:lnSpc>
                <a:spcBef>
                  <a:spcPct val="0"/>
                </a:spcBef>
              </a:pPr>
              <a:r>
                <a:rPr lang="en-US" sz="6478">
                  <a:solidFill>
                    <a:srgbClr val="FF4F63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15.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774519" y="951832"/>
            <a:ext cx="8025934" cy="22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19"/>
              </a:lnSpc>
              <a:spcBef>
                <a:spcPct val="0"/>
              </a:spcBef>
            </a:pPr>
            <a:r>
              <a:rPr lang="en-US" sz="7099">
                <a:solidFill>
                  <a:srgbClr val="191919"/>
                </a:solidFill>
                <a:latin typeface="Cubao"/>
                <a:ea typeface="Cubao"/>
                <a:cs typeface="Cubao"/>
                <a:sym typeface="Cubao"/>
              </a:rPr>
              <a:t>score evolution overtime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2750" y="2169758"/>
            <a:ext cx="4623364" cy="1331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8"/>
              </a:lnSpc>
            </a:pPr>
            <a:r>
              <a:rPr lang="en-US" sz="25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graph suggests that there </a:t>
            </a:r>
          </a:p>
          <a:p>
            <a:pPr algn="ctr">
              <a:lnSpc>
                <a:spcPts val="3548"/>
              </a:lnSpc>
            </a:pPr>
            <a:r>
              <a:rPr lang="en-US" sz="25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 a slight upward trend in the </a:t>
            </a:r>
          </a:p>
          <a:p>
            <a:pPr algn="ctr">
              <a:lnSpc>
                <a:spcPts val="3548"/>
              </a:lnSpc>
            </a:pPr>
            <a:r>
              <a:rPr lang="en-US" sz="25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average score over the years.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4F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42528" y="704199"/>
            <a:ext cx="11735919" cy="8231512"/>
            <a:chOff x="0" y="0"/>
            <a:chExt cx="2405603" cy="1687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5603" cy="1687278"/>
            </a:xfrm>
            <a:custGeom>
              <a:avLst/>
              <a:gdLst/>
              <a:ahLst/>
              <a:cxnLst/>
              <a:rect r="r" b="b" t="t" l="l"/>
              <a:pathLst>
                <a:path h="1687278" w="2405603">
                  <a:moveTo>
                    <a:pt x="0" y="0"/>
                  </a:moveTo>
                  <a:lnTo>
                    <a:pt x="2405603" y="0"/>
                  </a:lnTo>
                  <a:lnTo>
                    <a:pt x="2405603" y="1687278"/>
                  </a:lnTo>
                  <a:lnTo>
                    <a:pt x="0" y="168727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05603" cy="1734903"/>
            </a:xfrm>
            <a:prstGeom prst="rect">
              <a:avLst/>
            </a:prstGeom>
          </p:spPr>
          <p:txBody>
            <a:bodyPr anchor="ctr" rtlCol="false" tIns="65273" lIns="65273" bIns="65273" rIns="65273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24103" y="4345057"/>
            <a:ext cx="5149115" cy="6466706"/>
          </a:xfrm>
          <a:custGeom>
            <a:avLst/>
            <a:gdLst/>
            <a:ahLst/>
            <a:cxnLst/>
            <a:rect r="r" b="b" t="t" l="l"/>
            <a:pathLst>
              <a:path h="6466706" w="5149115">
                <a:moveTo>
                  <a:pt x="0" y="0"/>
                </a:moveTo>
                <a:lnTo>
                  <a:pt x="5149114" y="0"/>
                </a:lnTo>
                <a:lnTo>
                  <a:pt x="5149114" y="6466706"/>
                </a:lnTo>
                <a:lnTo>
                  <a:pt x="0" y="6466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99989" y="1769268"/>
            <a:ext cx="9890798" cy="6748464"/>
          </a:xfrm>
          <a:custGeom>
            <a:avLst/>
            <a:gdLst/>
            <a:ahLst/>
            <a:cxnLst/>
            <a:rect r="r" b="b" t="t" l="l"/>
            <a:pathLst>
              <a:path h="6748464" w="9890798">
                <a:moveTo>
                  <a:pt x="0" y="0"/>
                </a:moveTo>
                <a:lnTo>
                  <a:pt x="9890798" y="0"/>
                </a:lnTo>
                <a:lnTo>
                  <a:pt x="9890798" y="6748464"/>
                </a:lnTo>
                <a:lnTo>
                  <a:pt x="0" y="6748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134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797739" y="221960"/>
            <a:ext cx="6108164" cy="4123096"/>
            <a:chOff x="0" y="0"/>
            <a:chExt cx="8144219" cy="54974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60202" y="0"/>
              <a:ext cx="7784017" cy="5497462"/>
            </a:xfrm>
            <a:custGeom>
              <a:avLst/>
              <a:gdLst/>
              <a:ahLst/>
              <a:cxnLst/>
              <a:rect r="r" b="b" t="t" l="l"/>
              <a:pathLst>
                <a:path h="5497462" w="7784017">
                  <a:moveTo>
                    <a:pt x="0" y="0"/>
                  </a:moveTo>
                  <a:lnTo>
                    <a:pt x="7784017" y="0"/>
                  </a:lnTo>
                  <a:lnTo>
                    <a:pt x="7784017" y="5497462"/>
                  </a:lnTo>
                  <a:lnTo>
                    <a:pt x="0" y="5497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-370312">
              <a:off x="166513" y="1354186"/>
              <a:ext cx="7503121" cy="3025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37"/>
                </a:lnSpc>
              </a:pPr>
              <a:r>
                <a:rPr lang="en-US" sz="6874">
                  <a:solidFill>
                    <a:srgbClr val="191919"/>
                  </a:solidFill>
                  <a:latin typeface="Gochi Hand"/>
                  <a:ea typeface="Gochi Hand"/>
                  <a:cs typeface="Gochi Hand"/>
                  <a:sym typeface="Gochi Hand"/>
                </a:rPr>
                <a:t>Episodes</a:t>
              </a:r>
            </a:p>
            <a:p>
              <a:pPr algn="ctr">
                <a:lnSpc>
                  <a:spcPts val="5637"/>
                </a:lnSpc>
              </a:pPr>
              <a:r>
                <a:rPr lang="en-US" sz="6874">
                  <a:solidFill>
                    <a:srgbClr val="191919"/>
                  </a:solidFill>
                  <a:latin typeface="Gochi Hand"/>
                  <a:ea typeface="Gochi Hand"/>
                  <a:cs typeface="Gochi Hand"/>
                  <a:sym typeface="Gochi Hand"/>
                </a:rPr>
                <a:t>vs</a:t>
              </a:r>
            </a:p>
            <a:p>
              <a:pPr algn="ctr" marL="0" indent="0" lvl="0">
                <a:lnSpc>
                  <a:spcPts val="5637"/>
                </a:lnSpc>
                <a:spcBef>
                  <a:spcPct val="0"/>
                </a:spcBef>
              </a:pPr>
              <a:r>
                <a:rPr lang="en-US" sz="6874">
                  <a:solidFill>
                    <a:srgbClr val="191919"/>
                  </a:solidFill>
                  <a:latin typeface="Gochi Hand"/>
                  <a:ea typeface="Gochi Hand"/>
                  <a:cs typeface="Gochi Hand"/>
                  <a:sym typeface="Gochi Hand"/>
                </a:rPr>
                <a:t>Score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286851" y="9061228"/>
            <a:ext cx="2494749" cy="1761916"/>
            <a:chOff x="0" y="0"/>
            <a:chExt cx="3326332" cy="2349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26332" cy="2349222"/>
            </a:xfrm>
            <a:custGeom>
              <a:avLst/>
              <a:gdLst/>
              <a:ahLst/>
              <a:cxnLst/>
              <a:rect r="r" b="b" t="t" l="l"/>
              <a:pathLst>
                <a:path h="2349222" w="3326332">
                  <a:moveTo>
                    <a:pt x="0" y="0"/>
                  </a:moveTo>
                  <a:lnTo>
                    <a:pt x="3326332" y="0"/>
                  </a:lnTo>
                  <a:lnTo>
                    <a:pt x="3326332" y="2349222"/>
                  </a:lnTo>
                  <a:lnTo>
                    <a:pt x="0" y="2349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780984" y="363841"/>
              <a:ext cx="1640206" cy="1335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74"/>
                </a:lnSpc>
                <a:spcBef>
                  <a:spcPct val="0"/>
                </a:spcBef>
              </a:pPr>
              <a:r>
                <a:rPr lang="en-US" sz="6478">
                  <a:solidFill>
                    <a:srgbClr val="FF4F63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16.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125423" y="8664255"/>
            <a:ext cx="9146604" cy="3957985"/>
          </a:xfrm>
          <a:custGeom>
            <a:avLst/>
            <a:gdLst/>
            <a:ahLst/>
            <a:cxnLst/>
            <a:rect r="r" b="b" t="t" l="l"/>
            <a:pathLst>
              <a:path h="3957985" w="9146604">
                <a:moveTo>
                  <a:pt x="0" y="0"/>
                </a:moveTo>
                <a:lnTo>
                  <a:pt x="9146604" y="0"/>
                </a:lnTo>
                <a:lnTo>
                  <a:pt x="9146604" y="3957985"/>
                </a:lnTo>
                <a:lnTo>
                  <a:pt x="0" y="39579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667606" y="9013603"/>
            <a:ext cx="8383339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correlation is negative and near zero (not very strong).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However this means that the variables are inversely proportional,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meaning that the higher the score, the less the quantity of Episodes.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86851" y="9061228"/>
            <a:ext cx="2494749" cy="1761916"/>
            <a:chOff x="0" y="0"/>
            <a:chExt cx="3326332" cy="23492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26332" cy="2349222"/>
            </a:xfrm>
            <a:custGeom>
              <a:avLst/>
              <a:gdLst/>
              <a:ahLst/>
              <a:cxnLst/>
              <a:rect r="r" b="b" t="t" l="l"/>
              <a:pathLst>
                <a:path h="2349222" w="3326332">
                  <a:moveTo>
                    <a:pt x="0" y="0"/>
                  </a:moveTo>
                  <a:lnTo>
                    <a:pt x="3326332" y="0"/>
                  </a:lnTo>
                  <a:lnTo>
                    <a:pt x="3326332" y="2349222"/>
                  </a:lnTo>
                  <a:lnTo>
                    <a:pt x="0" y="2349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80984" y="363841"/>
              <a:ext cx="1640206" cy="1335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74"/>
                </a:lnSpc>
                <a:spcBef>
                  <a:spcPct val="0"/>
                </a:spcBef>
              </a:pPr>
              <a:r>
                <a:rPr lang="en-US" sz="6478">
                  <a:solidFill>
                    <a:srgbClr val="FF4F63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17.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94476" y="2324557"/>
            <a:ext cx="8649393" cy="5113953"/>
          </a:xfrm>
          <a:custGeom>
            <a:avLst/>
            <a:gdLst/>
            <a:ahLst/>
            <a:cxnLst/>
            <a:rect r="r" b="b" t="t" l="l"/>
            <a:pathLst>
              <a:path h="5113953" w="8649393">
                <a:moveTo>
                  <a:pt x="0" y="0"/>
                </a:moveTo>
                <a:lnTo>
                  <a:pt x="8649392" y="0"/>
                </a:lnTo>
                <a:lnTo>
                  <a:pt x="8649392" y="5113954"/>
                </a:lnTo>
                <a:lnTo>
                  <a:pt x="0" y="51139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86060" y="3008571"/>
            <a:ext cx="9428239" cy="5715870"/>
          </a:xfrm>
          <a:custGeom>
            <a:avLst/>
            <a:gdLst/>
            <a:ahLst/>
            <a:cxnLst/>
            <a:rect r="r" b="b" t="t" l="l"/>
            <a:pathLst>
              <a:path h="5715870" w="9428239">
                <a:moveTo>
                  <a:pt x="0" y="0"/>
                </a:moveTo>
                <a:lnTo>
                  <a:pt x="9428239" y="0"/>
                </a:lnTo>
                <a:lnTo>
                  <a:pt x="9428239" y="5715870"/>
                </a:lnTo>
                <a:lnTo>
                  <a:pt x="0" y="57158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4476" y="1597533"/>
            <a:ext cx="11301259" cy="593316"/>
          </a:xfrm>
          <a:custGeom>
            <a:avLst/>
            <a:gdLst/>
            <a:ahLst/>
            <a:cxnLst/>
            <a:rect r="r" b="b" t="t" l="l"/>
            <a:pathLst>
              <a:path h="593316" w="11301259">
                <a:moveTo>
                  <a:pt x="0" y="0"/>
                </a:moveTo>
                <a:lnTo>
                  <a:pt x="11301259" y="0"/>
                </a:lnTo>
                <a:lnTo>
                  <a:pt x="11301259" y="593316"/>
                </a:lnTo>
                <a:lnTo>
                  <a:pt x="0" y="5933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83072" y="8883946"/>
            <a:ext cx="11301259" cy="748708"/>
          </a:xfrm>
          <a:custGeom>
            <a:avLst/>
            <a:gdLst/>
            <a:ahLst/>
            <a:cxnLst/>
            <a:rect r="r" b="b" t="t" l="l"/>
            <a:pathLst>
              <a:path h="748708" w="11301259">
                <a:moveTo>
                  <a:pt x="0" y="0"/>
                </a:moveTo>
                <a:lnTo>
                  <a:pt x="11301259" y="0"/>
                </a:lnTo>
                <a:lnTo>
                  <a:pt x="11301259" y="748708"/>
                </a:lnTo>
                <a:lnTo>
                  <a:pt x="0" y="7487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63232" y="-135551"/>
            <a:ext cx="12422327" cy="202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993"/>
              </a:lnSpc>
              <a:spcBef>
                <a:spcPct val="0"/>
              </a:spcBef>
            </a:pPr>
            <a:r>
              <a:rPr lang="en-US" sz="13327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Status vs Score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99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0905144" y="2712793"/>
            <a:ext cx="7163887" cy="4948078"/>
            <a:chOff x="0" y="0"/>
            <a:chExt cx="9551849" cy="6597437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3294531"/>
              <a:ext cx="9551849" cy="3302906"/>
            </a:xfrm>
            <a:custGeom>
              <a:avLst/>
              <a:gdLst/>
              <a:ahLst/>
              <a:cxnLst/>
              <a:rect r="r" b="b" t="t" l="l"/>
              <a:pathLst>
                <a:path h="3302906" w="9551849">
                  <a:moveTo>
                    <a:pt x="0" y="3302906"/>
                  </a:moveTo>
                  <a:lnTo>
                    <a:pt x="9551849" y="3302906"/>
                  </a:lnTo>
                  <a:lnTo>
                    <a:pt x="9551849" y="0"/>
                  </a:lnTo>
                  <a:lnTo>
                    <a:pt x="0" y="0"/>
                  </a:lnTo>
                  <a:lnTo>
                    <a:pt x="0" y="330290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19" t="0" r="0" b="-2221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51849" cy="3302906"/>
            </a:xfrm>
            <a:custGeom>
              <a:avLst/>
              <a:gdLst/>
              <a:ahLst/>
              <a:cxnLst/>
              <a:rect r="r" b="b" t="t" l="l"/>
              <a:pathLst>
                <a:path h="3302906" w="9551849">
                  <a:moveTo>
                    <a:pt x="0" y="0"/>
                  </a:moveTo>
                  <a:lnTo>
                    <a:pt x="9551849" y="0"/>
                  </a:lnTo>
                  <a:lnTo>
                    <a:pt x="9551849" y="3302906"/>
                  </a:lnTo>
                  <a:lnTo>
                    <a:pt x="0" y="3302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19" t="0" r="0" b="-2221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698535" y="4938091"/>
            <a:ext cx="4760309" cy="6172200"/>
          </a:xfrm>
          <a:custGeom>
            <a:avLst/>
            <a:gdLst/>
            <a:ahLst/>
            <a:cxnLst/>
            <a:rect r="r" b="b" t="t" l="l"/>
            <a:pathLst>
              <a:path h="6172200" w="4760309">
                <a:moveTo>
                  <a:pt x="0" y="0"/>
                </a:moveTo>
                <a:lnTo>
                  <a:pt x="4760309" y="0"/>
                </a:lnTo>
                <a:lnTo>
                  <a:pt x="4760309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00000">
            <a:off x="-160007" y="3923377"/>
            <a:ext cx="7163887" cy="4948078"/>
            <a:chOff x="0" y="0"/>
            <a:chExt cx="9551849" cy="6597437"/>
          </a:xfrm>
        </p:grpSpPr>
        <p:sp>
          <p:nvSpPr>
            <p:cNvPr name="Freeform 8" id="8"/>
            <p:cNvSpPr/>
            <p:nvPr/>
          </p:nvSpPr>
          <p:spPr>
            <a:xfrm flipH="false" flipV="true" rot="0">
              <a:off x="0" y="3294531"/>
              <a:ext cx="9551849" cy="3302906"/>
            </a:xfrm>
            <a:custGeom>
              <a:avLst/>
              <a:gdLst/>
              <a:ahLst/>
              <a:cxnLst/>
              <a:rect r="r" b="b" t="t" l="l"/>
              <a:pathLst>
                <a:path h="3302906" w="9551849">
                  <a:moveTo>
                    <a:pt x="0" y="3302906"/>
                  </a:moveTo>
                  <a:lnTo>
                    <a:pt x="9551849" y="3302906"/>
                  </a:lnTo>
                  <a:lnTo>
                    <a:pt x="9551849" y="0"/>
                  </a:lnTo>
                  <a:lnTo>
                    <a:pt x="0" y="0"/>
                  </a:lnTo>
                  <a:lnTo>
                    <a:pt x="0" y="330290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19" t="0" r="0" b="-2221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51849" cy="3302906"/>
            </a:xfrm>
            <a:custGeom>
              <a:avLst/>
              <a:gdLst/>
              <a:ahLst/>
              <a:cxnLst/>
              <a:rect r="r" b="b" t="t" l="l"/>
              <a:pathLst>
                <a:path h="3302906" w="9551849">
                  <a:moveTo>
                    <a:pt x="0" y="0"/>
                  </a:moveTo>
                  <a:lnTo>
                    <a:pt x="9551849" y="0"/>
                  </a:lnTo>
                  <a:lnTo>
                    <a:pt x="9551849" y="3302906"/>
                  </a:lnTo>
                  <a:lnTo>
                    <a:pt x="0" y="3302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19" t="0" r="0" b="-2221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5419182" y="3145711"/>
            <a:ext cx="7163887" cy="4948078"/>
            <a:chOff x="0" y="0"/>
            <a:chExt cx="9551849" cy="6597437"/>
          </a:xfrm>
        </p:grpSpPr>
        <p:sp>
          <p:nvSpPr>
            <p:cNvPr name="Freeform 11" id="11"/>
            <p:cNvSpPr/>
            <p:nvPr/>
          </p:nvSpPr>
          <p:spPr>
            <a:xfrm flipH="false" flipV="true" rot="0">
              <a:off x="0" y="3294531"/>
              <a:ext cx="9551849" cy="3302906"/>
            </a:xfrm>
            <a:custGeom>
              <a:avLst/>
              <a:gdLst/>
              <a:ahLst/>
              <a:cxnLst/>
              <a:rect r="r" b="b" t="t" l="l"/>
              <a:pathLst>
                <a:path h="3302906" w="9551849">
                  <a:moveTo>
                    <a:pt x="0" y="3302906"/>
                  </a:moveTo>
                  <a:lnTo>
                    <a:pt x="9551849" y="3302906"/>
                  </a:lnTo>
                  <a:lnTo>
                    <a:pt x="9551849" y="0"/>
                  </a:lnTo>
                  <a:lnTo>
                    <a:pt x="0" y="0"/>
                  </a:lnTo>
                  <a:lnTo>
                    <a:pt x="0" y="330290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19" t="0" r="0" b="-22213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551849" cy="3302906"/>
            </a:xfrm>
            <a:custGeom>
              <a:avLst/>
              <a:gdLst/>
              <a:ahLst/>
              <a:cxnLst/>
              <a:rect r="r" b="b" t="t" l="l"/>
              <a:pathLst>
                <a:path h="3302906" w="9551849">
                  <a:moveTo>
                    <a:pt x="0" y="0"/>
                  </a:moveTo>
                  <a:lnTo>
                    <a:pt x="9551849" y="0"/>
                  </a:lnTo>
                  <a:lnTo>
                    <a:pt x="9551849" y="3302906"/>
                  </a:lnTo>
                  <a:lnTo>
                    <a:pt x="0" y="3302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19" t="0" r="0" b="-22213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469907" y="2245689"/>
            <a:ext cx="3062436" cy="138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000000"/>
                </a:solidFill>
                <a:latin typeface="Cubao"/>
                <a:ea typeface="Cubao"/>
                <a:cs typeface="Cubao"/>
                <a:sym typeface="Cubao"/>
              </a:rPr>
              <a:t>Data </a:t>
            </a:r>
          </a:p>
          <a:p>
            <a:pPr algn="ctr" marL="0" indent="0" lvl="0">
              <a:lnSpc>
                <a:spcPts val="532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Cubao"/>
                <a:ea typeface="Cubao"/>
                <a:cs typeface="Cubao"/>
                <a:sym typeface="Cubao"/>
              </a:rPr>
              <a:t>Processing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19023" y="-582307"/>
            <a:ext cx="6537193" cy="4616893"/>
          </a:xfrm>
          <a:custGeom>
            <a:avLst/>
            <a:gdLst/>
            <a:ahLst/>
            <a:cxnLst/>
            <a:rect r="r" b="b" t="t" l="l"/>
            <a:pathLst>
              <a:path h="4616893" w="6537193">
                <a:moveTo>
                  <a:pt x="0" y="0"/>
                </a:moveTo>
                <a:lnTo>
                  <a:pt x="6537193" y="0"/>
                </a:lnTo>
                <a:lnTo>
                  <a:pt x="6537193" y="4616893"/>
                </a:lnTo>
                <a:lnTo>
                  <a:pt x="0" y="46168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469907" y="6397415"/>
            <a:ext cx="2938987" cy="2733258"/>
          </a:xfrm>
          <a:custGeom>
            <a:avLst/>
            <a:gdLst/>
            <a:ahLst/>
            <a:cxnLst/>
            <a:rect r="r" b="b" t="t" l="l"/>
            <a:pathLst>
              <a:path h="2733258" w="2938987">
                <a:moveTo>
                  <a:pt x="0" y="0"/>
                </a:moveTo>
                <a:lnTo>
                  <a:pt x="2938987" y="0"/>
                </a:lnTo>
                <a:lnTo>
                  <a:pt x="2938987" y="2733258"/>
                </a:lnTo>
                <a:lnTo>
                  <a:pt x="0" y="27332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78811" y="4977986"/>
            <a:ext cx="4286250" cy="409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i="true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Introduction to the topic:</a:t>
            </a:r>
          </a:p>
          <a:p>
            <a:pPr algn="l" marL="993141" indent="-331047" lvl="2">
              <a:lnSpc>
                <a:spcPts val="3220"/>
              </a:lnSpc>
              <a:buFont typeface="Arial"/>
              <a:buChar char="⚬"/>
            </a:pPr>
            <a:r>
              <a:rPr lang="en-US" sz="2300" i="true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Anime definition.</a:t>
            </a:r>
          </a:p>
          <a:p>
            <a:pPr algn="l" marL="993141" indent="-331047" lvl="2">
              <a:lnSpc>
                <a:spcPts val="3220"/>
              </a:lnSpc>
              <a:buFont typeface="Arial"/>
              <a:buChar char="⚬"/>
            </a:pPr>
            <a:r>
              <a:rPr lang="en-US" sz="2300" i="true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Characteristics.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i="true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Importance of Research.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i="true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Research Questions.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i="true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Data Overview.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i="true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Data pre-processing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 i="true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Clean the data (NaN values, duplicates and more).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1436" y="3382415"/>
            <a:ext cx="3721001" cy="138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000000"/>
                </a:solidFill>
                <a:latin typeface="Cubao"/>
                <a:ea typeface="Cubao"/>
                <a:cs typeface="Cubao"/>
                <a:sym typeface="Cubao"/>
              </a:rPr>
              <a:t>Data </a:t>
            </a:r>
          </a:p>
          <a:p>
            <a:pPr algn="ctr" marL="0" indent="0" lvl="0">
              <a:lnSpc>
                <a:spcPts val="532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Cubao"/>
                <a:ea typeface="Cubao"/>
                <a:cs typeface="Cubao"/>
                <a:sym typeface="Cubao"/>
              </a:rPr>
              <a:t>Presentation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11387" y="3746194"/>
            <a:ext cx="4286250" cy="197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Manipulate the data to answer the Research Questions.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Present pertinent Graphs.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Explain the results.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43962" y="3452081"/>
            <a:ext cx="4286250" cy="77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i="true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Conclusions.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i="true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Limitations.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24553" y="1952082"/>
            <a:ext cx="2925068" cy="138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000000"/>
                </a:solidFill>
                <a:latin typeface="Cubao"/>
                <a:ea typeface="Cubao"/>
                <a:cs typeface="Cubao"/>
                <a:sym typeface="Cubao"/>
              </a:rPr>
              <a:t>Closing</a:t>
            </a:r>
          </a:p>
          <a:p>
            <a:pPr algn="ctr" marL="0" indent="0" lvl="0">
              <a:lnSpc>
                <a:spcPts val="532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Cubao"/>
                <a:ea typeface="Cubao"/>
                <a:cs typeface="Cubao"/>
                <a:sym typeface="Cubao"/>
              </a:rPr>
              <a:t>statement</a:t>
            </a:r>
          </a:p>
        </p:txBody>
      </p:sp>
      <p:sp>
        <p:nvSpPr>
          <p:cNvPr name="TextBox 21" id="21"/>
          <p:cNvSpPr txBox="true"/>
          <p:nvPr/>
        </p:nvSpPr>
        <p:spPr>
          <a:xfrm rot="-370312">
            <a:off x="1984748" y="1395481"/>
            <a:ext cx="4216497" cy="883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7"/>
              </a:lnSpc>
              <a:spcBef>
                <a:spcPct val="0"/>
              </a:spcBef>
            </a:pPr>
            <a:r>
              <a:rPr lang="en-US" sz="7655">
                <a:solidFill>
                  <a:srgbClr val="191919"/>
                </a:solidFill>
                <a:latin typeface="Gochi Hand"/>
                <a:ea typeface="Gochi Hand"/>
                <a:cs typeface="Gochi Hand"/>
                <a:sym typeface="Gochi Hand"/>
              </a:rPr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58451" y="2491622"/>
            <a:ext cx="4204247" cy="2454476"/>
            <a:chOff x="0" y="0"/>
            <a:chExt cx="5605663" cy="32726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05663" cy="3272635"/>
            </a:xfrm>
            <a:custGeom>
              <a:avLst/>
              <a:gdLst/>
              <a:ahLst/>
              <a:cxnLst/>
              <a:rect r="r" b="b" t="t" l="l"/>
              <a:pathLst>
                <a:path h="3272635" w="5605663">
                  <a:moveTo>
                    <a:pt x="0" y="0"/>
                  </a:moveTo>
                  <a:lnTo>
                    <a:pt x="5605663" y="0"/>
                  </a:lnTo>
                  <a:lnTo>
                    <a:pt x="5605663" y="3272635"/>
                  </a:lnTo>
                  <a:lnTo>
                    <a:pt x="0" y="3272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10486" r="0" b="-10486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986827" y="1030490"/>
              <a:ext cx="3169566" cy="1070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245"/>
                </a:lnSpc>
                <a:spcBef>
                  <a:spcPct val="0"/>
                </a:spcBef>
              </a:pPr>
              <a:r>
                <a:rPr lang="en-US" sz="5204">
                  <a:solidFill>
                    <a:srgbClr val="FF4F63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Manga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158451" y="5523001"/>
            <a:ext cx="3769927" cy="2046148"/>
            <a:chOff x="0" y="0"/>
            <a:chExt cx="5026569" cy="27281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26569" cy="2728197"/>
            </a:xfrm>
            <a:custGeom>
              <a:avLst/>
              <a:gdLst/>
              <a:ahLst/>
              <a:cxnLst/>
              <a:rect r="r" b="b" t="t" l="l"/>
              <a:pathLst>
                <a:path h="2728197" w="5026569">
                  <a:moveTo>
                    <a:pt x="0" y="0"/>
                  </a:moveTo>
                  <a:lnTo>
                    <a:pt x="5026569" y="0"/>
                  </a:lnTo>
                  <a:lnTo>
                    <a:pt x="5026569" y="2728197"/>
                  </a:lnTo>
                  <a:lnTo>
                    <a:pt x="0" y="2728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15061" r="0" b="-15061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884882" y="922067"/>
              <a:ext cx="2842134" cy="755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00"/>
                </a:lnSpc>
                <a:spcBef>
                  <a:spcPct val="0"/>
                </a:spcBef>
              </a:pPr>
              <a:r>
                <a:rPr lang="en-US" sz="3667">
                  <a:solidFill>
                    <a:srgbClr val="FF4F63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Novel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22673" y="8347698"/>
            <a:ext cx="2904510" cy="1594488"/>
            <a:chOff x="0" y="0"/>
            <a:chExt cx="3872681" cy="21259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72681" cy="2125984"/>
            </a:xfrm>
            <a:custGeom>
              <a:avLst/>
              <a:gdLst/>
              <a:ahLst/>
              <a:cxnLst/>
              <a:rect r="r" b="b" t="t" l="l"/>
              <a:pathLst>
                <a:path h="2125984" w="3872681">
                  <a:moveTo>
                    <a:pt x="0" y="0"/>
                  </a:moveTo>
                  <a:lnTo>
                    <a:pt x="3872681" y="0"/>
                  </a:lnTo>
                  <a:lnTo>
                    <a:pt x="3872681" y="2125984"/>
                  </a:lnTo>
                  <a:lnTo>
                    <a:pt x="0" y="2125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14325" r="0" b="-14325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681751" y="715551"/>
              <a:ext cx="2189700" cy="6010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30"/>
                </a:lnSpc>
                <a:spcBef>
                  <a:spcPct val="0"/>
                </a:spcBef>
              </a:pPr>
              <a:r>
                <a:rPr lang="en-US" sz="2941">
                  <a:solidFill>
                    <a:srgbClr val="FF4F63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Original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71907" y="2924373"/>
            <a:ext cx="2548444" cy="1773774"/>
          </a:xfrm>
          <a:custGeom>
            <a:avLst/>
            <a:gdLst/>
            <a:ahLst/>
            <a:cxnLst/>
            <a:rect r="r" b="b" t="t" l="l"/>
            <a:pathLst>
              <a:path h="1773774" w="2548444">
                <a:moveTo>
                  <a:pt x="0" y="0"/>
                </a:moveTo>
                <a:lnTo>
                  <a:pt x="2548444" y="0"/>
                </a:lnTo>
                <a:lnTo>
                  <a:pt x="2548444" y="1773774"/>
                </a:lnTo>
                <a:lnTo>
                  <a:pt x="0" y="1773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55" r="0" b="-55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25297" y="8505335"/>
            <a:ext cx="1681338" cy="1111784"/>
          </a:xfrm>
          <a:custGeom>
            <a:avLst/>
            <a:gdLst/>
            <a:ahLst/>
            <a:cxnLst/>
            <a:rect r="r" b="b" t="t" l="l"/>
            <a:pathLst>
              <a:path h="1111784" w="1681338">
                <a:moveTo>
                  <a:pt x="0" y="0"/>
                </a:moveTo>
                <a:lnTo>
                  <a:pt x="1681338" y="0"/>
                </a:lnTo>
                <a:lnTo>
                  <a:pt x="1681338" y="1111785"/>
                </a:lnTo>
                <a:lnTo>
                  <a:pt x="0" y="1111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71907" y="6073204"/>
            <a:ext cx="2425261" cy="1173220"/>
          </a:xfrm>
          <a:custGeom>
            <a:avLst/>
            <a:gdLst/>
            <a:ahLst/>
            <a:cxnLst/>
            <a:rect r="r" b="b" t="t" l="l"/>
            <a:pathLst>
              <a:path h="1173220" w="2425261">
                <a:moveTo>
                  <a:pt x="0" y="0"/>
                </a:moveTo>
                <a:lnTo>
                  <a:pt x="2425261" y="0"/>
                </a:lnTo>
                <a:lnTo>
                  <a:pt x="2425261" y="1173220"/>
                </a:lnTo>
                <a:lnTo>
                  <a:pt x="0" y="1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405116" y="2491622"/>
            <a:ext cx="10651545" cy="7163164"/>
          </a:xfrm>
          <a:custGeom>
            <a:avLst/>
            <a:gdLst/>
            <a:ahLst/>
            <a:cxnLst/>
            <a:rect r="r" b="b" t="t" l="l"/>
            <a:pathLst>
              <a:path h="7163164" w="10651545">
                <a:moveTo>
                  <a:pt x="0" y="0"/>
                </a:moveTo>
                <a:lnTo>
                  <a:pt x="10651545" y="0"/>
                </a:lnTo>
                <a:lnTo>
                  <a:pt x="10651545" y="7163164"/>
                </a:lnTo>
                <a:lnTo>
                  <a:pt x="0" y="71631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229759">
            <a:off x="1715327" y="306325"/>
            <a:ext cx="15928495" cy="202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993"/>
              </a:lnSpc>
              <a:spcBef>
                <a:spcPct val="0"/>
              </a:spcBef>
            </a:pPr>
            <a:r>
              <a:rPr lang="en-US" sz="13327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Most common Sources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6286851" y="9061228"/>
            <a:ext cx="2494749" cy="1761916"/>
            <a:chOff x="0" y="0"/>
            <a:chExt cx="3326332" cy="2349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326332" cy="2349222"/>
            </a:xfrm>
            <a:custGeom>
              <a:avLst/>
              <a:gdLst/>
              <a:ahLst/>
              <a:cxnLst/>
              <a:rect r="r" b="b" t="t" l="l"/>
              <a:pathLst>
                <a:path h="2349222" w="3326332">
                  <a:moveTo>
                    <a:pt x="0" y="0"/>
                  </a:moveTo>
                  <a:lnTo>
                    <a:pt x="3326332" y="0"/>
                  </a:lnTo>
                  <a:lnTo>
                    <a:pt x="3326332" y="2349222"/>
                  </a:lnTo>
                  <a:lnTo>
                    <a:pt x="0" y="2349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780984" y="363841"/>
              <a:ext cx="1640206" cy="1335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74"/>
                </a:lnSpc>
                <a:spcBef>
                  <a:spcPct val="0"/>
                </a:spcBef>
              </a:pPr>
              <a:r>
                <a:rPr lang="en-US" sz="6478">
                  <a:solidFill>
                    <a:srgbClr val="FF4F63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18.</a:t>
              </a: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448894" y="4026690"/>
            <a:ext cx="1342914" cy="1342914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452154" y="9109772"/>
            <a:ext cx="1090027" cy="1090027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32673" y="6943371"/>
            <a:ext cx="1251556" cy="12515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99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95609" y="6172200"/>
            <a:ext cx="5080000" cy="4114800"/>
          </a:xfrm>
          <a:custGeom>
            <a:avLst/>
            <a:gdLst/>
            <a:ahLst/>
            <a:cxnLst/>
            <a:rect r="r" b="b" t="t" l="l"/>
            <a:pathLst>
              <a:path h="4114800" w="5080000">
                <a:moveTo>
                  <a:pt x="0" y="0"/>
                </a:moveTo>
                <a:lnTo>
                  <a:pt x="5080000" y="0"/>
                </a:lnTo>
                <a:lnTo>
                  <a:pt x="508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21554" y="3571634"/>
            <a:ext cx="12015157" cy="2302392"/>
            <a:chOff x="0" y="0"/>
            <a:chExt cx="2201919" cy="4219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01919" cy="421940"/>
            </a:xfrm>
            <a:custGeom>
              <a:avLst/>
              <a:gdLst/>
              <a:ahLst/>
              <a:cxnLst/>
              <a:rect r="r" b="b" t="t" l="l"/>
              <a:pathLst>
                <a:path h="421940" w="2201919">
                  <a:moveTo>
                    <a:pt x="1998719" y="0"/>
                  </a:moveTo>
                  <a:cubicBezTo>
                    <a:pt x="2110943" y="0"/>
                    <a:pt x="2201919" y="94455"/>
                    <a:pt x="2201919" y="210970"/>
                  </a:cubicBezTo>
                  <a:cubicBezTo>
                    <a:pt x="2201919" y="327486"/>
                    <a:pt x="2110943" y="421940"/>
                    <a:pt x="1998719" y="421940"/>
                  </a:cubicBezTo>
                  <a:lnTo>
                    <a:pt x="203200" y="421940"/>
                  </a:lnTo>
                  <a:cubicBezTo>
                    <a:pt x="90976" y="421940"/>
                    <a:pt x="0" y="327486"/>
                    <a:pt x="0" y="210970"/>
                  </a:cubicBezTo>
                  <a:cubicBezTo>
                    <a:pt x="0" y="9445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00025"/>
              <a:ext cx="2201919" cy="621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299"/>
                </a:lnSpc>
              </a:pPr>
              <a:r>
                <a:rPr lang="en-US" sz="9499">
                  <a:solidFill>
                    <a:srgbClr val="000000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24 minutes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123504" y="2042022"/>
            <a:ext cx="3771001" cy="3059224"/>
          </a:xfrm>
          <a:custGeom>
            <a:avLst/>
            <a:gdLst/>
            <a:ahLst/>
            <a:cxnLst/>
            <a:rect r="r" b="b" t="t" l="l"/>
            <a:pathLst>
              <a:path h="3059224" w="3771001">
                <a:moveTo>
                  <a:pt x="0" y="0"/>
                </a:moveTo>
                <a:lnTo>
                  <a:pt x="3771000" y="0"/>
                </a:lnTo>
                <a:lnTo>
                  <a:pt x="3771000" y="3059224"/>
                </a:lnTo>
                <a:lnTo>
                  <a:pt x="0" y="30592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36420" y="7238987"/>
            <a:ext cx="3851303" cy="1612733"/>
          </a:xfrm>
          <a:custGeom>
            <a:avLst/>
            <a:gdLst/>
            <a:ahLst/>
            <a:cxnLst/>
            <a:rect r="r" b="b" t="t" l="l"/>
            <a:pathLst>
              <a:path h="1612733" w="3851303">
                <a:moveTo>
                  <a:pt x="0" y="0"/>
                </a:moveTo>
                <a:lnTo>
                  <a:pt x="3851303" y="0"/>
                </a:lnTo>
                <a:lnTo>
                  <a:pt x="3851303" y="1612733"/>
                </a:lnTo>
                <a:lnTo>
                  <a:pt x="0" y="16127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70034" y="6792349"/>
            <a:ext cx="1872085" cy="1404064"/>
          </a:xfrm>
          <a:custGeom>
            <a:avLst/>
            <a:gdLst/>
            <a:ahLst/>
            <a:cxnLst/>
            <a:rect r="r" b="b" t="t" l="l"/>
            <a:pathLst>
              <a:path h="1404064" w="1872085">
                <a:moveTo>
                  <a:pt x="0" y="0"/>
                </a:moveTo>
                <a:lnTo>
                  <a:pt x="1872085" y="0"/>
                </a:lnTo>
                <a:lnTo>
                  <a:pt x="1872085" y="1404064"/>
                </a:lnTo>
                <a:lnTo>
                  <a:pt x="0" y="14040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376604" y="7892415"/>
            <a:ext cx="2211119" cy="70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00"/>
              </a:lnSpc>
            </a:pPr>
            <a:r>
              <a:rPr lang="en-US" sz="1800">
                <a:solidFill>
                  <a:srgbClr val="141313"/>
                </a:solidFill>
                <a:latin typeface="Open Sauce"/>
                <a:ea typeface="Open Sauce"/>
                <a:cs typeface="Open Sauce"/>
                <a:sym typeface="Open Sauce"/>
              </a:rPr>
              <a:t>The range is between 22 - 26 min per episode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286851" y="9061228"/>
            <a:ext cx="2494749" cy="1761916"/>
            <a:chOff x="0" y="0"/>
            <a:chExt cx="3326332" cy="2349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26332" cy="2349222"/>
            </a:xfrm>
            <a:custGeom>
              <a:avLst/>
              <a:gdLst/>
              <a:ahLst/>
              <a:cxnLst/>
              <a:rect r="r" b="b" t="t" l="l"/>
              <a:pathLst>
                <a:path h="2349222" w="3326332">
                  <a:moveTo>
                    <a:pt x="0" y="0"/>
                  </a:moveTo>
                  <a:lnTo>
                    <a:pt x="3326332" y="0"/>
                  </a:lnTo>
                  <a:lnTo>
                    <a:pt x="3326332" y="2349222"/>
                  </a:lnTo>
                  <a:lnTo>
                    <a:pt x="0" y="2349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780984" y="363841"/>
              <a:ext cx="1640206" cy="1335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74"/>
                </a:lnSpc>
                <a:spcBef>
                  <a:spcPct val="0"/>
                </a:spcBef>
              </a:pPr>
              <a:r>
                <a:rPr lang="en-US" sz="6478">
                  <a:solidFill>
                    <a:srgbClr val="FF4F63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19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733308" y="-747726"/>
            <a:ext cx="7900173" cy="5579497"/>
          </a:xfrm>
          <a:custGeom>
            <a:avLst/>
            <a:gdLst/>
            <a:ahLst/>
            <a:cxnLst/>
            <a:rect r="r" b="b" t="t" l="l"/>
            <a:pathLst>
              <a:path h="5579497" w="7900173">
                <a:moveTo>
                  <a:pt x="0" y="0"/>
                </a:moveTo>
                <a:lnTo>
                  <a:pt x="7900174" y="0"/>
                </a:lnTo>
                <a:lnTo>
                  <a:pt x="7900174" y="5579497"/>
                </a:lnTo>
                <a:lnTo>
                  <a:pt x="0" y="55794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-370312">
            <a:off x="393498" y="1157386"/>
            <a:ext cx="5223761" cy="21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3"/>
              </a:lnSpc>
              <a:spcBef>
                <a:spcPct val="0"/>
              </a:spcBef>
            </a:pPr>
            <a:r>
              <a:rPr lang="en-US" sz="6638">
                <a:solidFill>
                  <a:srgbClr val="191919"/>
                </a:solidFill>
                <a:latin typeface="Gochi Hand"/>
                <a:ea typeface="Gochi Hand"/>
                <a:cs typeface="Gochi Hand"/>
                <a:sym typeface="Gochi Hand"/>
              </a:rPr>
              <a:t>Average duration per Episode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3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74405" y="1028700"/>
            <a:ext cx="12409102" cy="8570934"/>
            <a:chOff x="0" y="0"/>
            <a:chExt cx="16545470" cy="11427912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5706702"/>
              <a:ext cx="16545470" cy="5721210"/>
            </a:xfrm>
            <a:custGeom>
              <a:avLst/>
              <a:gdLst/>
              <a:ahLst/>
              <a:cxnLst/>
              <a:rect r="r" b="b" t="t" l="l"/>
              <a:pathLst>
                <a:path h="5721210" w="16545470">
                  <a:moveTo>
                    <a:pt x="0" y="5721210"/>
                  </a:moveTo>
                  <a:lnTo>
                    <a:pt x="16545470" y="5721210"/>
                  </a:lnTo>
                  <a:lnTo>
                    <a:pt x="16545470" y="0"/>
                  </a:lnTo>
                  <a:lnTo>
                    <a:pt x="0" y="0"/>
                  </a:lnTo>
                  <a:lnTo>
                    <a:pt x="0" y="572121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19" t="0" r="0" b="-2221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45470" cy="5721210"/>
            </a:xfrm>
            <a:custGeom>
              <a:avLst/>
              <a:gdLst/>
              <a:ahLst/>
              <a:cxnLst/>
              <a:rect r="r" b="b" t="t" l="l"/>
              <a:pathLst>
                <a:path h="5721210" w="16545470">
                  <a:moveTo>
                    <a:pt x="0" y="0"/>
                  </a:moveTo>
                  <a:lnTo>
                    <a:pt x="16545470" y="0"/>
                  </a:lnTo>
                  <a:lnTo>
                    <a:pt x="16545470" y="5721210"/>
                  </a:lnTo>
                  <a:lnTo>
                    <a:pt x="0" y="57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19" t="0" r="0" b="-2221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160148" y="2054446"/>
            <a:ext cx="11437617" cy="6519442"/>
          </a:xfrm>
          <a:custGeom>
            <a:avLst/>
            <a:gdLst/>
            <a:ahLst/>
            <a:cxnLst/>
            <a:rect r="r" b="b" t="t" l="l"/>
            <a:pathLst>
              <a:path h="6519442" w="11437617">
                <a:moveTo>
                  <a:pt x="0" y="0"/>
                </a:moveTo>
                <a:lnTo>
                  <a:pt x="11437617" y="0"/>
                </a:lnTo>
                <a:lnTo>
                  <a:pt x="11437617" y="6519442"/>
                </a:lnTo>
                <a:lnTo>
                  <a:pt x="0" y="65194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95952" y="30600"/>
            <a:ext cx="6285647" cy="5283567"/>
          </a:xfrm>
          <a:custGeom>
            <a:avLst/>
            <a:gdLst/>
            <a:ahLst/>
            <a:cxnLst/>
            <a:rect r="r" b="b" t="t" l="l"/>
            <a:pathLst>
              <a:path h="5283567" w="6285647">
                <a:moveTo>
                  <a:pt x="0" y="0"/>
                </a:moveTo>
                <a:lnTo>
                  <a:pt x="6285648" y="0"/>
                </a:lnTo>
                <a:lnTo>
                  <a:pt x="6285648" y="5283567"/>
                </a:lnTo>
                <a:lnTo>
                  <a:pt x="0" y="52835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509" t="0" r="-950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370312">
            <a:off x="12457636" y="1506354"/>
            <a:ext cx="5685507" cy="300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7"/>
              </a:lnSpc>
            </a:pPr>
            <a:r>
              <a:rPr lang="en-US" sz="9240">
                <a:solidFill>
                  <a:srgbClr val="FFFFFF"/>
                </a:solidFill>
                <a:latin typeface="Gochi Hand"/>
                <a:ea typeface="Gochi Hand"/>
                <a:cs typeface="Gochi Hand"/>
                <a:sym typeface="Gochi Hand"/>
              </a:rPr>
              <a:t>Duration</a:t>
            </a:r>
          </a:p>
          <a:p>
            <a:pPr algn="ctr">
              <a:lnSpc>
                <a:spcPts val="7577"/>
              </a:lnSpc>
            </a:pPr>
            <a:r>
              <a:rPr lang="en-US" sz="9240">
                <a:solidFill>
                  <a:srgbClr val="FFFFFF"/>
                </a:solidFill>
                <a:latin typeface="Gochi Hand"/>
                <a:ea typeface="Gochi Hand"/>
                <a:cs typeface="Gochi Hand"/>
                <a:sym typeface="Gochi Hand"/>
              </a:rPr>
              <a:t>vs</a:t>
            </a:r>
          </a:p>
          <a:p>
            <a:pPr algn="ctr" marL="0" indent="0" lvl="0">
              <a:lnSpc>
                <a:spcPts val="7577"/>
              </a:lnSpc>
              <a:spcBef>
                <a:spcPct val="0"/>
              </a:spcBef>
            </a:pPr>
            <a:r>
              <a:rPr lang="en-US" sz="9240">
                <a:solidFill>
                  <a:srgbClr val="FFFFFF"/>
                </a:solidFill>
                <a:latin typeface="Gochi Hand"/>
                <a:ea typeface="Gochi Hand"/>
                <a:cs typeface="Gochi Hand"/>
                <a:sym typeface="Gochi Hand"/>
              </a:rPr>
              <a:t>Score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286851" y="9061228"/>
            <a:ext cx="2494749" cy="1761916"/>
            <a:chOff x="0" y="0"/>
            <a:chExt cx="3326332" cy="23492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26332" cy="2349222"/>
            </a:xfrm>
            <a:custGeom>
              <a:avLst/>
              <a:gdLst/>
              <a:ahLst/>
              <a:cxnLst/>
              <a:rect r="r" b="b" t="t" l="l"/>
              <a:pathLst>
                <a:path h="2349222" w="3326332">
                  <a:moveTo>
                    <a:pt x="0" y="0"/>
                  </a:moveTo>
                  <a:lnTo>
                    <a:pt x="3326332" y="0"/>
                  </a:lnTo>
                  <a:lnTo>
                    <a:pt x="3326332" y="2349222"/>
                  </a:lnTo>
                  <a:lnTo>
                    <a:pt x="0" y="2349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780984" y="363841"/>
              <a:ext cx="1640206" cy="1335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74"/>
                </a:lnSpc>
                <a:spcBef>
                  <a:spcPct val="0"/>
                </a:spcBef>
              </a:pPr>
              <a:r>
                <a:rPr lang="en-US" sz="6478">
                  <a:solidFill>
                    <a:srgbClr val="FF4F63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20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C2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71025" y="4058717"/>
            <a:ext cx="4013752" cy="401375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937202" y="2688362"/>
            <a:ext cx="4013752" cy="401375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01751" y="681486"/>
            <a:ext cx="4013752" cy="401375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481669" y="3969362"/>
            <a:ext cx="4192463" cy="419246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47846" y="2599006"/>
            <a:ext cx="4192463" cy="419246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12396" y="592130"/>
            <a:ext cx="4192463" cy="4192463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0">
            <a:off x="4831041" y="8551393"/>
            <a:ext cx="3039057" cy="1272605"/>
          </a:xfrm>
          <a:custGeom>
            <a:avLst/>
            <a:gdLst/>
            <a:ahLst/>
            <a:cxnLst/>
            <a:rect r="r" b="b" t="t" l="l"/>
            <a:pathLst>
              <a:path h="1272605" w="3039057">
                <a:moveTo>
                  <a:pt x="0" y="0"/>
                </a:moveTo>
                <a:lnTo>
                  <a:pt x="3039057" y="0"/>
                </a:lnTo>
                <a:lnTo>
                  <a:pt x="3039057" y="1272605"/>
                </a:lnTo>
                <a:lnTo>
                  <a:pt x="0" y="12726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108794" y="8802886"/>
            <a:ext cx="2483551" cy="781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5"/>
              </a:lnSpc>
            </a:pPr>
            <a:r>
              <a:rPr lang="en-US" sz="2399">
                <a:solidFill>
                  <a:srgbClr val="141313"/>
                </a:solidFill>
                <a:latin typeface="Open Sauce"/>
                <a:ea typeface="Open Sauce"/>
                <a:cs typeface="Open Sauce"/>
                <a:sym typeface="Open Sauce"/>
              </a:rPr>
              <a:t>12-13 </a:t>
            </a:r>
          </a:p>
          <a:p>
            <a:pPr algn="ctr" marL="0" indent="0" lvl="0">
              <a:lnSpc>
                <a:spcPts val="3224"/>
              </a:lnSpc>
            </a:pPr>
            <a:r>
              <a:rPr lang="en-US" sz="2499">
                <a:solidFill>
                  <a:srgbClr val="141313"/>
                </a:solidFill>
                <a:latin typeface="Open Sauce"/>
                <a:ea typeface="Open Sauce"/>
                <a:cs typeface="Open Sauce"/>
                <a:sym typeface="Open Sauce"/>
              </a:rPr>
              <a:t>Episodes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789099" y="5174161"/>
            <a:ext cx="3039057" cy="1272605"/>
          </a:xfrm>
          <a:custGeom>
            <a:avLst/>
            <a:gdLst/>
            <a:ahLst/>
            <a:cxnLst/>
            <a:rect r="r" b="b" t="t" l="l"/>
            <a:pathLst>
              <a:path h="1272605" w="3039057">
                <a:moveTo>
                  <a:pt x="0" y="0"/>
                </a:moveTo>
                <a:lnTo>
                  <a:pt x="3039057" y="0"/>
                </a:lnTo>
                <a:lnTo>
                  <a:pt x="3039057" y="1272606"/>
                </a:lnTo>
                <a:lnTo>
                  <a:pt x="0" y="1272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424550" y="7279469"/>
            <a:ext cx="3039057" cy="1272605"/>
          </a:xfrm>
          <a:custGeom>
            <a:avLst/>
            <a:gdLst/>
            <a:ahLst/>
            <a:cxnLst/>
            <a:rect r="r" b="b" t="t" l="l"/>
            <a:pathLst>
              <a:path h="1272605" w="3039057">
                <a:moveTo>
                  <a:pt x="0" y="0"/>
                </a:moveTo>
                <a:lnTo>
                  <a:pt x="3039057" y="0"/>
                </a:lnTo>
                <a:lnTo>
                  <a:pt x="3039057" y="1272605"/>
                </a:lnTo>
                <a:lnTo>
                  <a:pt x="0" y="12726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964157" y="-616933"/>
            <a:ext cx="6620620" cy="5388371"/>
          </a:xfrm>
          <a:custGeom>
            <a:avLst/>
            <a:gdLst/>
            <a:ahLst/>
            <a:cxnLst/>
            <a:rect r="r" b="b" t="t" l="l"/>
            <a:pathLst>
              <a:path h="5388371" w="6620620">
                <a:moveTo>
                  <a:pt x="0" y="0"/>
                </a:moveTo>
                <a:lnTo>
                  <a:pt x="6620620" y="0"/>
                </a:lnTo>
                <a:lnTo>
                  <a:pt x="6620620" y="5388371"/>
                </a:lnTo>
                <a:lnTo>
                  <a:pt x="0" y="53883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7619" t="0" r="-7619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-370312">
            <a:off x="3004576" y="691133"/>
            <a:ext cx="4573577" cy="285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0"/>
              </a:lnSpc>
            </a:pPr>
            <a:r>
              <a:rPr lang="en-US" sz="8854">
                <a:solidFill>
                  <a:srgbClr val="191919"/>
                </a:solidFill>
                <a:latin typeface="Gochi Hand"/>
                <a:ea typeface="Gochi Hand"/>
                <a:cs typeface="Gochi Hand"/>
                <a:sym typeface="Gochi Hand"/>
              </a:rPr>
              <a:t>Amount of</a:t>
            </a:r>
          </a:p>
          <a:p>
            <a:pPr algn="ctr" marL="0" indent="0" lvl="0">
              <a:lnSpc>
                <a:spcPts val="7260"/>
              </a:lnSpc>
              <a:spcBef>
                <a:spcPct val="0"/>
              </a:spcBef>
            </a:pPr>
            <a:r>
              <a:rPr lang="en-US" sz="8854">
                <a:solidFill>
                  <a:srgbClr val="191919"/>
                </a:solidFill>
                <a:latin typeface="Gochi Hand"/>
                <a:ea typeface="Gochi Hand"/>
                <a:cs typeface="Gochi Hand"/>
                <a:sym typeface="Gochi Hand"/>
              </a:rPr>
              <a:t>Episodes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345473" y="2596013"/>
            <a:ext cx="4225552" cy="8212203"/>
          </a:xfrm>
          <a:custGeom>
            <a:avLst/>
            <a:gdLst/>
            <a:ahLst/>
            <a:cxnLst/>
            <a:rect r="r" b="b" t="t" l="l"/>
            <a:pathLst>
              <a:path h="8212203" w="4225552">
                <a:moveTo>
                  <a:pt x="0" y="0"/>
                </a:moveTo>
                <a:lnTo>
                  <a:pt x="4225552" y="0"/>
                </a:lnTo>
                <a:lnTo>
                  <a:pt x="4225552" y="8212202"/>
                </a:lnTo>
                <a:lnTo>
                  <a:pt x="0" y="82122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208651" y="8430674"/>
            <a:ext cx="1322895" cy="1514043"/>
          </a:xfrm>
          <a:custGeom>
            <a:avLst/>
            <a:gdLst/>
            <a:ahLst/>
            <a:cxnLst/>
            <a:rect r="r" b="b" t="t" l="l"/>
            <a:pathLst>
              <a:path h="1514043" w="1322895">
                <a:moveTo>
                  <a:pt x="0" y="0"/>
                </a:moveTo>
                <a:lnTo>
                  <a:pt x="1322895" y="0"/>
                </a:lnTo>
                <a:lnTo>
                  <a:pt x="1322895" y="1514043"/>
                </a:lnTo>
                <a:lnTo>
                  <a:pt x="0" y="1514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702303" y="7522072"/>
            <a:ext cx="2483551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sz="2499">
                <a:solidFill>
                  <a:srgbClr val="141313"/>
                </a:solidFill>
                <a:latin typeface="Open Sauce"/>
                <a:ea typeface="Open Sauce"/>
                <a:cs typeface="Open Sauce"/>
                <a:sym typeface="Open Sauce"/>
              </a:rPr>
              <a:t>24-26</a:t>
            </a:r>
          </a:p>
          <a:p>
            <a:pPr algn="ctr" marL="0" indent="0" lvl="0">
              <a:lnSpc>
                <a:spcPts val="3099"/>
              </a:lnSpc>
            </a:pPr>
            <a:r>
              <a:rPr lang="en-US" sz="2499">
                <a:solidFill>
                  <a:srgbClr val="141313"/>
                </a:solidFill>
                <a:latin typeface="Open Sauce"/>
                <a:ea typeface="Open Sauce"/>
                <a:cs typeface="Open Sauce"/>
                <a:sym typeface="Open Sauce"/>
              </a:rPr>
              <a:t>Episodes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09702" y="5425654"/>
            <a:ext cx="2483551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141313"/>
                </a:solidFill>
                <a:latin typeface="Open Sauce"/>
                <a:ea typeface="Open Sauce"/>
                <a:cs typeface="Open Sauce"/>
                <a:sym typeface="Open Sauce"/>
              </a:rPr>
              <a:t>Mixed</a:t>
            </a:r>
          </a:p>
          <a:p>
            <a:pPr algn="ctr" marL="0" indent="0" lvl="0">
              <a:lnSpc>
                <a:spcPts val="2999"/>
              </a:lnSpc>
            </a:pPr>
            <a:r>
              <a:rPr lang="en-US" sz="2499">
                <a:solidFill>
                  <a:srgbClr val="141313"/>
                </a:solidFill>
                <a:latin typeface="Open Sauce"/>
                <a:ea typeface="Open Sauce"/>
                <a:cs typeface="Open Sauce"/>
                <a:sym typeface="Open Sauce"/>
              </a:rPr>
              <a:t>Results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6286851" y="9061228"/>
            <a:ext cx="2494749" cy="1761916"/>
            <a:chOff x="0" y="0"/>
            <a:chExt cx="3326332" cy="23492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326332" cy="2349222"/>
            </a:xfrm>
            <a:custGeom>
              <a:avLst/>
              <a:gdLst/>
              <a:ahLst/>
              <a:cxnLst/>
              <a:rect r="r" b="b" t="t" l="l"/>
              <a:pathLst>
                <a:path h="2349222" w="3326332">
                  <a:moveTo>
                    <a:pt x="0" y="0"/>
                  </a:moveTo>
                  <a:lnTo>
                    <a:pt x="3326332" y="0"/>
                  </a:lnTo>
                  <a:lnTo>
                    <a:pt x="3326332" y="2349222"/>
                  </a:lnTo>
                  <a:lnTo>
                    <a:pt x="0" y="2349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780984" y="363841"/>
              <a:ext cx="1640206" cy="1335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74"/>
                </a:lnSpc>
                <a:spcBef>
                  <a:spcPct val="0"/>
                </a:spcBef>
              </a:pPr>
              <a:r>
                <a:rPr lang="en-US" sz="6478">
                  <a:solidFill>
                    <a:srgbClr val="FF4F63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21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049364"/>
            <a:ext cx="15996790" cy="6698656"/>
          </a:xfrm>
          <a:custGeom>
            <a:avLst/>
            <a:gdLst/>
            <a:ahLst/>
            <a:cxnLst/>
            <a:rect r="r" b="b" t="t" l="l"/>
            <a:pathLst>
              <a:path h="6698656" w="15996790">
                <a:moveTo>
                  <a:pt x="0" y="0"/>
                </a:moveTo>
                <a:lnTo>
                  <a:pt x="15996790" y="0"/>
                </a:lnTo>
                <a:lnTo>
                  <a:pt x="15996790" y="6698656"/>
                </a:lnTo>
                <a:lnTo>
                  <a:pt x="0" y="6698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00997" y="-407185"/>
            <a:ext cx="8926307" cy="6304204"/>
          </a:xfrm>
          <a:custGeom>
            <a:avLst/>
            <a:gdLst/>
            <a:ahLst/>
            <a:cxnLst/>
            <a:rect r="r" b="b" t="t" l="l"/>
            <a:pathLst>
              <a:path h="6304204" w="8926307">
                <a:moveTo>
                  <a:pt x="0" y="0"/>
                </a:moveTo>
                <a:lnTo>
                  <a:pt x="8926307" y="0"/>
                </a:lnTo>
                <a:lnTo>
                  <a:pt x="8926307" y="6304204"/>
                </a:lnTo>
                <a:lnTo>
                  <a:pt x="0" y="6304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76939" y="734600"/>
            <a:ext cx="2260282" cy="1833654"/>
          </a:xfrm>
          <a:custGeom>
            <a:avLst/>
            <a:gdLst/>
            <a:ahLst/>
            <a:cxnLst/>
            <a:rect r="r" b="b" t="t" l="l"/>
            <a:pathLst>
              <a:path h="1833654" w="2260282">
                <a:moveTo>
                  <a:pt x="0" y="0"/>
                </a:moveTo>
                <a:lnTo>
                  <a:pt x="2260281" y="0"/>
                </a:lnTo>
                <a:lnTo>
                  <a:pt x="2260281" y="1833654"/>
                </a:lnTo>
                <a:lnTo>
                  <a:pt x="0" y="18336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22720" y="568948"/>
            <a:ext cx="3305229" cy="2578079"/>
          </a:xfrm>
          <a:custGeom>
            <a:avLst/>
            <a:gdLst/>
            <a:ahLst/>
            <a:cxnLst/>
            <a:rect r="r" b="b" t="t" l="l"/>
            <a:pathLst>
              <a:path h="2578079" w="3305229">
                <a:moveTo>
                  <a:pt x="0" y="0"/>
                </a:moveTo>
                <a:lnTo>
                  <a:pt x="3305229" y="0"/>
                </a:lnTo>
                <a:lnTo>
                  <a:pt x="3305229" y="2578079"/>
                </a:lnTo>
                <a:lnTo>
                  <a:pt x="0" y="25780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286851" y="9061228"/>
            <a:ext cx="2494749" cy="1761916"/>
            <a:chOff x="0" y="0"/>
            <a:chExt cx="3326332" cy="23492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26332" cy="2349222"/>
            </a:xfrm>
            <a:custGeom>
              <a:avLst/>
              <a:gdLst/>
              <a:ahLst/>
              <a:cxnLst/>
              <a:rect r="r" b="b" t="t" l="l"/>
              <a:pathLst>
                <a:path h="2349222" w="3326332">
                  <a:moveTo>
                    <a:pt x="0" y="0"/>
                  </a:moveTo>
                  <a:lnTo>
                    <a:pt x="3326332" y="0"/>
                  </a:lnTo>
                  <a:lnTo>
                    <a:pt x="3326332" y="2349222"/>
                  </a:lnTo>
                  <a:lnTo>
                    <a:pt x="0" y="2349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780984" y="363841"/>
              <a:ext cx="1640206" cy="1335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74"/>
                </a:lnSpc>
                <a:spcBef>
                  <a:spcPct val="0"/>
                </a:spcBef>
              </a:pPr>
              <a:r>
                <a:rPr lang="en-US" sz="6478">
                  <a:solidFill>
                    <a:srgbClr val="FF4F63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22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305429" y="3445176"/>
            <a:ext cx="7834582" cy="5616051"/>
          </a:xfrm>
          <a:custGeom>
            <a:avLst/>
            <a:gdLst/>
            <a:ahLst/>
            <a:cxnLst/>
            <a:rect r="r" b="b" t="t" l="l"/>
            <a:pathLst>
              <a:path h="5616051" w="7834582">
                <a:moveTo>
                  <a:pt x="0" y="0"/>
                </a:moveTo>
                <a:lnTo>
                  <a:pt x="7834582" y="0"/>
                </a:lnTo>
                <a:lnTo>
                  <a:pt x="7834582" y="5616052"/>
                </a:lnTo>
                <a:lnTo>
                  <a:pt x="0" y="56160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1060" y="7824929"/>
            <a:ext cx="6645505" cy="1155740"/>
          </a:xfrm>
          <a:custGeom>
            <a:avLst/>
            <a:gdLst/>
            <a:ahLst/>
            <a:cxnLst/>
            <a:rect r="r" b="b" t="t" l="l"/>
            <a:pathLst>
              <a:path h="1155740" w="6645505">
                <a:moveTo>
                  <a:pt x="0" y="0"/>
                </a:moveTo>
                <a:lnTo>
                  <a:pt x="6645505" y="0"/>
                </a:lnTo>
                <a:lnTo>
                  <a:pt x="6645505" y="1155740"/>
                </a:lnTo>
                <a:lnTo>
                  <a:pt x="0" y="115574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370312">
            <a:off x="405406" y="1640910"/>
            <a:ext cx="5902262" cy="2796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2"/>
              </a:lnSpc>
            </a:pPr>
            <a:r>
              <a:rPr lang="en-US" sz="8600">
                <a:solidFill>
                  <a:srgbClr val="191919"/>
                </a:solidFill>
                <a:latin typeface="Gochi Hand"/>
                <a:ea typeface="Gochi Hand"/>
                <a:cs typeface="Gochi Hand"/>
                <a:sym typeface="Gochi Hand"/>
              </a:rPr>
              <a:t>Popularity</a:t>
            </a:r>
          </a:p>
          <a:p>
            <a:pPr algn="ctr">
              <a:lnSpc>
                <a:spcPts val="7052"/>
              </a:lnSpc>
            </a:pPr>
            <a:r>
              <a:rPr lang="en-US" sz="8600">
                <a:solidFill>
                  <a:srgbClr val="191919"/>
                </a:solidFill>
                <a:latin typeface="Gochi Hand"/>
                <a:ea typeface="Gochi Hand"/>
                <a:cs typeface="Gochi Hand"/>
                <a:sym typeface="Gochi Hand"/>
              </a:rPr>
              <a:t>vs </a:t>
            </a:r>
          </a:p>
          <a:p>
            <a:pPr algn="ctr" marL="0" indent="0" lvl="0">
              <a:lnSpc>
                <a:spcPts val="7052"/>
              </a:lnSpc>
              <a:spcBef>
                <a:spcPct val="0"/>
              </a:spcBef>
            </a:pPr>
            <a:r>
              <a:rPr lang="en-US" sz="8600">
                <a:solidFill>
                  <a:srgbClr val="191919"/>
                </a:solidFill>
                <a:latin typeface="Gochi Hand"/>
                <a:ea typeface="Gochi Hand"/>
                <a:cs typeface="Gochi Hand"/>
                <a:sym typeface="Gochi Hand"/>
              </a:rPr>
              <a:t>Votes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0725" y="5959571"/>
            <a:ext cx="6855841" cy="1637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relationship shows that more popular animes 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(lower rank) tend to gather a higher number of Votes.</a:t>
            </a:r>
          </a:p>
          <a:p>
            <a:pPr algn="ctr">
              <a:lnSpc>
                <a:spcPts val="3956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negative correlation would indicate this trend.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9E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558819" y="3390837"/>
            <a:ext cx="5068620" cy="1752663"/>
          </a:xfrm>
          <a:custGeom>
            <a:avLst/>
            <a:gdLst/>
            <a:ahLst/>
            <a:cxnLst/>
            <a:rect r="r" b="b" t="t" l="l"/>
            <a:pathLst>
              <a:path h="1752663" w="5068620">
                <a:moveTo>
                  <a:pt x="0" y="1752663"/>
                </a:moveTo>
                <a:lnTo>
                  <a:pt x="5068619" y="1752663"/>
                </a:lnTo>
                <a:lnTo>
                  <a:pt x="5068619" y="0"/>
                </a:lnTo>
                <a:lnTo>
                  <a:pt x="0" y="0"/>
                </a:lnTo>
                <a:lnTo>
                  <a:pt x="0" y="1752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19" t="0" r="0" b="-2221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819" y="1642618"/>
            <a:ext cx="5068620" cy="1752663"/>
          </a:xfrm>
          <a:custGeom>
            <a:avLst/>
            <a:gdLst/>
            <a:ahLst/>
            <a:cxnLst/>
            <a:rect r="r" b="b" t="t" l="l"/>
            <a:pathLst>
              <a:path h="1752663" w="5068620">
                <a:moveTo>
                  <a:pt x="0" y="0"/>
                </a:moveTo>
                <a:lnTo>
                  <a:pt x="5068619" y="0"/>
                </a:lnTo>
                <a:lnTo>
                  <a:pt x="5068619" y="1752663"/>
                </a:lnTo>
                <a:lnTo>
                  <a:pt x="0" y="175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19" t="0" r="0" b="-2221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7955" y="1375512"/>
            <a:ext cx="2564203" cy="1810969"/>
          </a:xfrm>
          <a:custGeom>
            <a:avLst/>
            <a:gdLst/>
            <a:ahLst/>
            <a:cxnLst/>
            <a:rect r="r" b="b" t="t" l="l"/>
            <a:pathLst>
              <a:path h="1810969" w="2564203">
                <a:moveTo>
                  <a:pt x="0" y="0"/>
                </a:moveTo>
                <a:lnTo>
                  <a:pt x="2564203" y="0"/>
                </a:lnTo>
                <a:lnTo>
                  <a:pt x="2564203" y="1810969"/>
                </a:lnTo>
                <a:lnTo>
                  <a:pt x="0" y="18109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2190680" y="3390837"/>
            <a:ext cx="5068620" cy="1752663"/>
          </a:xfrm>
          <a:custGeom>
            <a:avLst/>
            <a:gdLst/>
            <a:ahLst/>
            <a:cxnLst/>
            <a:rect r="r" b="b" t="t" l="l"/>
            <a:pathLst>
              <a:path h="1752663" w="5068620">
                <a:moveTo>
                  <a:pt x="0" y="1752663"/>
                </a:moveTo>
                <a:lnTo>
                  <a:pt x="5068620" y="1752663"/>
                </a:lnTo>
                <a:lnTo>
                  <a:pt x="5068620" y="0"/>
                </a:lnTo>
                <a:lnTo>
                  <a:pt x="0" y="0"/>
                </a:lnTo>
                <a:lnTo>
                  <a:pt x="0" y="1752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19" t="0" r="0" b="-2221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90680" y="1642618"/>
            <a:ext cx="5068620" cy="1752663"/>
          </a:xfrm>
          <a:custGeom>
            <a:avLst/>
            <a:gdLst/>
            <a:ahLst/>
            <a:cxnLst/>
            <a:rect r="r" b="b" t="t" l="l"/>
            <a:pathLst>
              <a:path h="1752663" w="5068620">
                <a:moveTo>
                  <a:pt x="0" y="0"/>
                </a:moveTo>
                <a:lnTo>
                  <a:pt x="5068620" y="0"/>
                </a:lnTo>
                <a:lnTo>
                  <a:pt x="5068620" y="1752663"/>
                </a:lnTo>
                <a:lnTo>
                  <a:pt x="0" y="175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19" t="0" r="0" b="-2221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29817" y="1375512"/>
            <a:ext cx="2564203" cy="1810969"/>
          </a:xfrm>
          <a:custGeom>
            <a:avLst/>
            <a:gdLst/>
            <a:ahLst/>
            <a:cxnLst/>
            <a:rect r="r" b="b" t="t" l="l"/>
            <a:pathLst>
              <a:path h="1810969" w="2564203">
                <a:moveTo>
                  <a:pt x="0" y="0"/>
                </a:moveTo>
                <a:lnTo>
                  <a:pt x="2564203" y="0"/>
                </a:lnTo>
                <a:lnTo>
                  <a:pt x="2564203" y="1810969"/>
                </a:lnTo>
                <a:lnTo>
                  <a:pt x="0" y="18109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005081" y="5343525"/>
            <a:ext cx="23807089" cy="5352559"/>
          </a:xfrm>
          <a:custGeom>
            <a:avLst/>
            <a:gdLst/>
            <a:ahLst/>
            <a:cxnLst/>
            <a:rect r="r" b="b" t="t" l="l"/>
            <a:pathLst>
              <a:path h="5352559" w="23807089">
                <a:moveTo>
                  <a:pt x="0" y="0"/>
                </a:moveTo>
                <a:lnTo>
                  <a:pt x="23807089" y="0"/>
                </a:lnTo>
                <a:lnTo>
                  <a:pt x="23807089" y="5352559"/>
                </a:lnTo>
                <a:lnTo>
                  <a:pt x="0" y="53525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1558819" y="7995967"/>
            <a:ext cx="5068620" cy="1752663"/>
          </a:xfrm>
          <a:custGeom>
            <a:avLst/>
            <a:gdLst/>
            <a:ahLst/>
            <a:cxnLst/>
            <a:rect r="r" b="b" t="t" l="l"/>
            <a:pathLst>
              <a:path h="1752663" w="5068620">
                <a:moveTo>
                  <a:pt x="0" y="1752663"/>
                </a:moveTo>
                <a:lnTo>
                  <a:pt x="5068619" y="1752663"/>
                </a:lnTo>
                <a:lnTo>
                  <a:pt x="5068619" y="0"/>
                </a:lnTo>
                <a:lnTo>
                  <a:pt x="0" y="0"/>
                </a:lnTo>
                <a:lnTo>
                  <a:pt x="0" y="1752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19" t="0" r="0" b="-2221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8819" y="6247748"/>
            <a:ext cx="5068620" cy="1752663"/>
          </a:xfrm>
          <a:custGeom>
            <a:avLst/>
            <a:gdLst/>
            <a:ahLst/>
            <a:cxnLst/>
            <a:rect r="r" b="b" t="t" l="l"/>
            <a:pathLst>
              <a:path h="1752663" w="5068620">
                <a:moveTo>
                  <a:pt x="0" y="0"/>
                </a:moveTo>
                <a:lnTo>
                  <a:pt x="5068619" y="0"/>
                </a:lnTo>
                <a:lnTo>
                  <a:pt x="5068619" y="1752664"/>
                </a:lnTo>
                <a:lnTo>
                  <a:pt x="0" y="1752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19" t="0" r="0" b="-2221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7955" y="5980643"/>
            <a:ext cx="2564203" cy="1810969"/>
          </a:xfrm>
          <a:custGeom>
            <a:avLst/>
            <a:gdLst/>
            <a:ahLst/>
            <a:cxnLst/>
            <a:rect r="r" b="b" t="t" l="l"/>
            <a:pathLst>
              <a:path h="1810969" w="2564203">
                <a:moveTo>
                  <a:pt x="0" y="0"/>
                </a:moveTo>
                <a:lnTo>
                  <a:pt x="2564203" y="0"/>
                </a:lnTo>
                <a:lnTo>
                  <a:pt x="2564203" y="1810968"/>
                </a:lnTo>
                <a:lnTo>
                  <a:pt x="0" y="18109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12190680" y="7995967"/>
            <a:ext cx="5068620" cy="1752663"/>
          </a:xfrm>
          <a:custGeom>
            <a:avLst/>
            <a:gdLst/>
            <a:ahLst/>
            <a:cxnLst/>
            <a:rect r="r" b="b" t="t" l="l"/>
            <a:pathLst>
              <a:path h="1752663" w="5068620">
                <a:moveTo>
                  <a:pt x="0" y="1752663"/>
                </a:moveTo>
                <a:lnTo>
                  <a:pt x="5068620" y="1752663"/>
                </a:lnTo>
                <a:lnTo>
                  <a:pt x="5068620" y="0"/>
                </a:lnTo>
                <a:lnTo>
                  <a:pt x="0" y="0"/>
                </a:lnTo>
                <a:lnTo>
                  <a:pt x="0" y="1752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19" t="0" r="0" b="-2221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190680" y="6247748"/>
            <a:ext cx="5068620" cy="1752663"/>
          </a:xfrm>
          <a:custGeom>
            <a:avLst/>
            <a:gdLst/>
            <a:ahLst/>
            <a:cxnLst/>
            <a:rect r="r" b="b" t="t" l="l"/>
            <a:pathLst>
              <a:path h="1752663" w="5068620">
                <a:moveTo>
                  <a:pt x="0" y="0"/>
                </a:moveTo>
                <a:lnTo>
                  <a:pt x="5068620" y="0"/>
                </a:lnTo>
                <a:lnTo>
                  <a:pt x="5068620" y="1752664"/>
                </a:lnTo>
                <a:lnTo>
                  <a:pt x="0" y="1752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19" t="0" r="0" b="-2221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429817" y="5980643"/>
            <a:ext cx="2564203" cy="1810969"/>
          </a:xfrm>
          <a:custGeom>
            <a:avLst/>
            <a:gdLst/>
            <a:ahLst/>
            <a:cxnLst/>
            <a:rect r="r" b="b" t="t" l="l"/>
            <a:pathLst>
              <a:path h="1810969" w="2564203">
                <a:moveTo>
                  <a:pt x="0" y="0"/>
                </a:moveTo>
                <a:lnTo>
                  <a:pt x="2564203" y="0"/>
                </a:lnTo>
                <a:lnTo>
                  <a:pt x="2564203" y="1810968"/>
                </a:lnTo>
                <a:lnTo>
                  <a:pt x="0" y="18109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966567" y="5066680"/>
            <a:ext cx="4275117" cy="4114800"/>
          </a:xfrm>
          <a:custGeom>
            <a:avLst/>
            <a:gdLst/>
            <a:ahLst/>
            <a:cxnLst/>
            <a:rect r="r" b="b" t="t" l="l"/>
            <a:pathLst>
              <a:path h="4114800" w="4275117">
                <a:moveTo>
                  <a:pt x="0" y="0"/>
                </a:moveTo>
                <a:lnTo>
                  <a:pt x="4275117" y="0"/>
                </a:lnTo>
                <a:lnTo>
                  <a:pt x="42751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362158" y="2150054"/>
            <a:ext cx="2538429" cy="61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5"/>
              </a:lnSpc>
              <a:spcBef>
                <a:spcPct val="0"/>
              </a:spcBef>
            </a:pPr>
            <a:r>
              <a:rPr lang="en-US" sz="177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higher the votes, higher the score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26854" y="3353788"/>
            <a:ext cx="3009038" cy="124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5"/>
              </a:lnSpc>
              <a:spcBef>
                <a:spcPct val="0"/>
              </a:spcBef>
            </a:pPr>
            <a:r>
              <a:rPr lang="en-US" sz="177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higher the score, higher position in ranking (smaller number). Hence more popularity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40611" y="2252422"/>
            <a:ext cx="2538429" cy="61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5"/>
              </a:lnSpc>
            </a:pPr>
            <a:r>
              <a:rPr lang="en-US" sz="177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Most common Rating</a:t>
            </a:r>
          </a:p>
          <a:p>
            <a:pPr algn="ctr" marL="0" indent="0" lvl="0">
              <a:lnSpc>
                <a:spcPts val="2485"/>
              </a:lnSpc>
              <a:spcBef>
                <a:spcPct val="0"/>
              </a:spcBef>
            </a:pPr>
            <a:r>
              <a:rPr lang="en-US" sz="177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PG -13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94020" y="3668113"/>
            <a:ext cx="2538429" cy="92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5"/>
              </a:lnSpc>
              <a:spcBef>
                <a:spcPct val="0"/>
              </a:spcBef>
            </a:pPr>
            <a:r>
              <a:rPr lang="en-US" sz="177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Anime has an increasing trend. Global Phenomena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99027" y="1707982"/>
            <a:ext cx="1162060" cy="113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73"/>
              </a:lnSpc>
              <a:spcBef>
                <a:spcPct val="0"/>
              </a:spcBef>
            </a:pPr>
            <a:r>
              <a:rPr lang="en-US" sz="7394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01.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18562" y="1707982"/>
            <a:ext cx="1386713" cy="113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73"/>
              </a:lnSpc>
              <a:spcBef>
                <a:spcPct val="0"/>
              </a:spcBef>
            </a:pPr>
            <a:r>
              <a:rPr lang="en-US" sz="7394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03.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4982" y="6313112"/>
            <a:ext cx="1470150" cy="113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73"/>
              </a:lnSpc>
              <a:spcBef>
                <a:spcPct val="0"/>
              </a:spcBef>
            </a:pPr>
            <a:r>
              <a:rPr lang="en-US" sz="7394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02.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08932" y="6313112"/>
            <a:ext cx="1405973" cy="113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73"/>
              </a:lnSpc>
              <a:spcBef>
                <a:spcPct val="0"/>
              </a:spcBef>
            </a:pPr>
            <a:r>
              <a:rPr lang="en-US" sz="7394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04.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6366711" y="1028700"/>
            <a:ext cx="6345207" cy="4413585"/>
            <a:chOff x="0" y="0"/>
            <a:chExt cx="8460276" cy="588478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27844" y="0"/>
              <a:ext cx="8332432" cy="5884780"/>
            </a:xfrm>
            <a:custGeom>
              <a:avLst/>
              <a:gdLst/>
              <a:ahLst/>
              <a:cxnLst/>
              <a:rect r="r" b="b" t="t" l="l"/>
              <a:pathLst>
                <a:path h="5884780" w="8332432">
                  <a:moveTo>
                    <a:pt x="0" y="0"/>
                  </a:moveTo>
                  <a:lnTo>
                    <a:pt x="8332432" y="0"/>
                  </a:lnTo>
                  <a:lnTo>
                    <a:pt x="8332432" y="5884780"/>
                  </a:lnTo>
                  <a:lnTo>
                    <a:pt x="0" y="5884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-370312">
              <a:off x="90182" y="1913231"/>
              <a:ext cx="8179545" cy="1508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333"/>
                </a:lnSpc>
                <a:spcBef>
                  <a:spcPct val="0"/>
                </a:spcBef>
              </a:pPr>
              <a:r>
                <a:rPr lang="en-US" sz="8942">
                  <a:solidFill>
                    <a:srgbClr val="191919"/>
                  </a:solidFill>
                  <a:latin typeface="Gochi Hand"/>
                  <a:ea typeface="Gochi Hand"/>
                  <a:cs typeface="Gochi Hand"/>
                  <a:sym typeface="Gochi Hand"/>
                </a:rPr>
                <a:t>Conclusions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3186004" y="6646564"/>
            <a:ext cx="3009038" cy="61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5"/>
              </a:lnSpc>
              <a:spcBef>
                <a:spcPct val="0"/>
              </a:spcBef>
            </a:pPr>
            <a:r>
              <a:rPr lang="en-US" sz="177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higher the score, less quantity of Episodes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005029" y="8260166"/>
            <a:ext cx="3009038" cy="92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5"/>
              </a:lnSpc>
              <a:spcBef>
                <a:spcPct val="0"/>
              </a:spcBef>
            </a:pPr>
            <a:r>
              <a:rPr lang="en-US" sz="177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Current airing animes have better score than animes that finished airing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140611" y="6857552"/>
            <a:ext cx="2538429" cy="92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5"/>
              </a:lnSpc>
              <a:spcBef>
                <a:spcPct val="0"/>
              </a:spcBef>
            </a:pPr>
            <a:r>
              <a:rPr lang="en-US" sz="177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Most common Sources: Manga, Novel and Original stories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817957" y="8276637"/>
            <a:ext cx="2538429" cy="124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5"/>
              </a:lnSpc>
              <a:spcBef>
                <a:spcPct val="0"/>
              </a:spcBef>
            </a:pPr>
            <a:r>
              <a:rPr lang="en-US" sz="177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Most episodes last 24 minutes and have an average score around 7.5.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C2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14453" y="2991678"/>
            <a:ext cx="4406747" cy="4114800"/>
          </a:xfrm>
          <a:custGeom>
            <a:avLst/>
            <a:gdLst/>
            <a:ahLst/>
            <a:cxnLst/>
            <a:rect r="r" b="b" t="t" l="l"/>
            <a:pathLst>
              <a:path h="4114800" w="4406747">
                <a:moveTo>
                  <a:pt x="0" y="0"/>
                </a:moveTo>
                <a:lnTo>
                  <a:pt x="4406747" y="0"/>
                </a:lnTo>
                <a:lnTo>
                  <a:pt x="44067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597231">
            <a:off x="206271" y="1672614"/>
            <a:ext cx="10138279" cy="512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958"/>
              </a:lnSpc>
              <a:spcBef>
                <a:spcPct val="0"/>
              </a:spcBef>
            </a:pPr>
            <a:r>
              <a:rPr lang="en-US" sz="24267">
                <a:solidFill>
                  <a:srgbClr val="FFFFFF"/>
                </a:solidFill>
                <a:latin typeface="Cubao"/>
                <a:ea typeface="Cubao"/>
                <a:cs typeface="Cubao"/>
                <a:sym typeface="Cubao"/>
              </a:rPr>
              <a:t>thank you!</a:t>
            </a:r>
          </a:p>
        </p:txBody>
      </p:sp>
      <p:sp>
        <p:nvSpPr>
          <p:cNvPr name="TextBox 5" id="5"/>
          <p:cNvSpPr txBox="true"/>
          <p:nvPr/>
        </p:nvSpPr>
        <p:spPr>
          <a:xfrm rot="-597231">
            <a:off x="450792" y="1661524"/>
            <a:ext cx="9715853" cy="5131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33"/>
              </a:lnSpc>
            </a:pPr>
            <a:r>
              <a:rPr lang="en-US" sz="24234">
                <a:solidFill>
                  <a:srgbClr val="0F1A38"/>
                </a:solidFill>
                <a:latin typeface="Cubao"/>
                <a:ea typeface="Cubao"/>
                <a:cs typeface="Cubao"/>
                <a:sym typeface="Cubao"/>
              </a:rPr>
              <a:t>Thank</a:t>
            </a:r>
          </a:p>
          <a:p>
            <a:pPr algn="ctr" marL="0" indent="0" lvl="0">
              <a:lnSpc>
                <a:spcPts val="17933"/>
              </a:lnSpc>
              <a:spcBef>
                <a:spcPct val="0"/>
              </a:spcBef>
            </a:pPr>
            <a:r>
              <a:rPr lang="en-US" sz="24234">
                <a:solidFill>
                  <a:srgbClr val="0F1A38"/>
                </a:solidFill>
                <a:latin typeface="Cubao"/>
                <a:ea typeface="Cubao"/>
                <a:cs typeface="Cubao"/>
                <a:sym typeface="Cubao"/>
              </a:rPr>
              <a:t>you!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310205" y="6012258"/>
            <a:ext cx="5559644" cy="2936272"/>
            <a:chOff x="0" y="0"/>
            <a:chExt cx="7412858" cy="39150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89331" y="973928"/>
              <a:ext cx="7023527" cy="2941102"/>
            </a:xfrm>
            <a:custGeom>
              <a:avLst/>
              <a:gdLst/>
              <a:ahLst/>
              <a:cxnLst/>
              <a:rect r="r" b="b" t="t" l="l"/>
              <a:pathLst>
                <a:path h="2941102" w="7023527">
                  <a:moveTo>
                    <a:pt x="0" y="0"/>
                  </a:moveTo>
                  <a:lnTo>
                    <a:pt x="7023527" y="0"/>
                  </a:lnTo>
                  <a:lnTo>
                    <a:pt x="7023527" y="2941102"/>
                  </a:lnTo>
                  <a:lnTo>
                    <a:pt x="0" y="2941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385390" y="1503833"/>
              <a:ext cx="4822688" cy="16289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99"/>
                </a:lnSpc>
                <a:spcBef>
                  <a:spcPct val="0"/>
                </a:spcBef>
              </a:pPr>
              <a:r>
                <a:rPr lang="en-US" sz="4599">
                  <a:solidFill>
                    <a:srgbClr val="141313"/>
                  </a:solidFill>
                  <a:latin typeface="Gochi Hand"/>
                  <a:ea typeface="Gochi Hand"/>
                  <a:cs typeface="Gochi Hand"/>
                  <a:sym typeface="Gochi Hand"/>
                </a:rPr>
                <a:t>Drop your questions here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24695" cy="3690638"/>
            </a:xfrm>
            <a:custGeom>
              <a:avLst/>
              <a:gdLst/>
              <a:ahLst/>
              <a:cxnLst/>
              <a:rect r="r" b="b" t="t" l="l"/>
              <a:pathLst>
                <a:path h="3690638" w="3224695">
                  <a:moveTo>
                    <a:pt x="0" y="0"/>
                  </a:moveTo>
                  <a:lnTo>
                    <a:pt x="3224695" y="0"/>
                  </a:lnTo>
                  <a:lnTo>
                    <a:pt x="3224695" y="3690638"/>
                  </a:lnTo>
                  <a:lnTo>
                    <a:pt x="0" y="3690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9E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40782" y="2733412"/>
            <a:ext cx="12518518" cy="5242129"/>
          </a:xfrm>
          <a:custGeom>
            <a:avLst/>
            <a:gdLst/>
            <a:ahLst/>
            <a:cxnLst/>
            <a:rect r="r" b="b" t="t" l="l"/>
            <a:pathLst>
              <a:path h="5242129" w="12518518">
                <a:moveTo>
                  <a:pt x="0" y="0"/>
                </a:moveTo>
                <a:lnTo>
                  <a:pt x="12518518" y="0"/>
                </a:lnTo>
                <a:lnTo>
                  <a:pt x="12518518" y="5242130"/>
                </a:lnTo>
                <a:lnTo>
                  <a:pt x="0" y="5242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26903" y="4655338"/>
            <a:ext cx="9869598" cy="278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779" indent="-307390" lvl="1">
              <a:lnSpc>
                <a:spcPts val="4470"/>
              </a:lnSpc>
              <a:buFont typeface="Arial"/>
              <a:buChar char="•"/>
            </a:pPr>
            <a:r>
              <a:rPr lang="en-US" sz="2847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 style of animation originating in Japan.</a:t>
            </a:r>
          </a:p>
          <a:p>
            <a:pPr algn="l" marL="614779" indent="-307390" lvl="1">
              <a:lnSpc>
                <a:spcPts val="4470"/>
              </a:lnSpc>
              <a:buFont typeface="Arial"/>
              <a:buChar char="•"/>
            </a:pPr>
            <a:r>
              <a:rPr lang="en-US" sz="2847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It covers a wide range of genres, themes and topics.</a:t>
            </a:r>
          </a:p>
          <a:p>
            <a:pPr algn="l" marL="614779" indent="-307390" lvl="1">
              <a:lnSpc>
                <a:spcPts val="4470"/>
              </a:lnSpc>
              <a:buFont typeface="Arial"/>
              <a:buChar char="•"/>
            </a:pPr>
            <a:r>
              <a:rPr lang="en-US" sz="2847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Appeals to various age groups and interests.</a:t>
            </a:r>
          </a:p>
          <a:p>
            <a:pPr algn="l" marL="614779" indent="-307390" lvl="1">
              <a:lnSpc>
                <a:spcPts val="4470"/>
              </a:lnSpc>
              <a:buFont typeface="Arial"/>
              <a:buChar char="•"/>
            </a:pPr>
            <a:r>
              <a:rPr lang="en-US" sz="2847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Characterized by vibrant colors, exaggerated facial expressions, and unique character designs.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23485" y="559617"/>
            <a:ext cx="7701616" cy="5439267"/>
          </a:xfrm>
          <a:custGeom>
            <a:avLst/>
            <a:gdLst/>
            <a:ahLst/>
            <a:cxnLst/>
            <a:rect r="r" b="b" t="t" l="l"/>
            <a:pathLst>
              <a:path h="5439267" w="7701616">
                <a:moveTo>
                  <a:pt x="0" y="0"/>
                </a:moveTo>
                <a:lnTo>
                  <a:pt x="7701616" y="0"/>
                </a:lnTo>
                <a:lnTo>
                  <a:pt x="7701616" y="5439266"/>
                </a:lnTo>
                <a:lnTo>
                  <a:pt x="0" y="5439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03581" y="3027293"/>
            <a:ext cx="11392920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919"/>
              </a:lnSpc>
              <a:spcBef>
                <a:spcPct val="0"/>
              </a:spcBef>
            </a:pPr>
            <a:r>
              <a:rPr lang="en-US" sz="9099">
                <a:solidFill>
                  <a:srgbClr val="191919"/>
                </a:solidFill>
                <a:latin typeface="Cubao"/>
                <a:ea typeface="Cubao"/>
                <a:cs typeface="Cubao"/>
                <a:sym typeface="Cubao"/>
              </a:rPr>
              <a:t>Anime Definition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569028" y="4760113"/>
            <a:ext cx="6666975" cy="7178439"/>
          </a:xfrm>
          <a:custGeom>
            <a:avLst/>
            <a:gdLst/>
            <a:ahLst/>
            <a:cxnLst/>
            <a:rect r="r" b="b" t="t" l="l"/>
            <a:pathLst>
              <a:path h="7178439" w="6666975">
                <a:moveTo>
                  <a:pt x="0" y="0"/>
                </a:moveTo>
                <a:lnTo>
                  <a:pt x="6666975" y="0"/>
                </a:lnTo>
                <a:lnTo>
                  <a:pt x="6666975" y="7178439"/>
                </a:lnTo>
                <a:lnTo>
                  <a:pt x="0" y="71784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59156" y="1379468"/>
            <a:ext cx="3142804" cy="311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0"/>
              </a:lnSpc>
              <a:spcBef>
                <a:spcPct val="0"/>
              </a:spcBef>
            </a:pPr>
            <a:r>
              <a:rPr lang="en-US" sz="20000">
                <a:solidFill>
                  <a:srgbClr val="FF4F6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01.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C2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0709" y="226601"/>
            <a:ext cx="18569668" cy="9833798"/>
            <a:chOff x="0" y="0"/>
            <a:chExt cx="24759557" cy="131117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28141" cy="13111731"/>
            </a:xfrm>
            <a:custGeom>
              <a:avLst/>
              <a:gdLst/>
              <a:ahLst/>
              <a:cxnLst/>
              <a:rect r="r" b="b" t="t" l="l"/>
              <a:pathLst>
                <a:path h="13111731" w="13128141">
                  <a:moveTo>
                    <a:pt x="0" y="0"/>
                  </a:moveTo>
                  <a:lnTo>
                    <a:pt x="13128141" y="0"/>
                  </a:lnTo>
                  <a:lnTo>
                    <a:pt x="13128141" y="13111731"/>
                  </a:lnTo>
                  <a:lnTo>
                    <a:pt x="0" y="13111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413361" y="0"/>
              <a:ext cx="13128141" cy="13111731"/>
            </a:xfrm>
            <a:custGeom>
              <a:avLst/>
              <a:gdLst/>
              <a:ahLst/>
              <a:cxnLst/>
              <a:rect r="r" b="b" t="t" l="l"/>
              <a:pathLst>
                <a:path h="13111731" w="13128141">
                  <a:moveTo>
                    <a:pt x="0" y="0"/>
                  </a:moveTo>
                  <a:lnTo>
                    <a:pt x="13128141" y="0"/>
                  </a:lnTo>
                  <a:lnTo>
                    <a:pt x="13128141" y="13111731"/>
                  </a:lnTo>
                  <a:lnTo>
                    <a:pt x="0" y="13111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631416" y="0"/>
              <a:ext cx="13128141" cy="13111731"/>
            </a:xfrm>
            <a:custGeom>
              <a:avLst/>
              <a:gdLst/>
              <a:ahLst/>
              <a:cxnLst/>
              <a:rect r="r" b="b" t="t" l="l"/>
              <a:pathLst>
                <a:path h="13111731" w="13128141">
                  <a:moveTo>
                    <a:pt x="0" y="0"/>
                  </a:moveTo>
                  <a:lnTo>
                    <a:pt x="13128141" y="0"/>
                  </a:lnTo>
                  <a:lnTo>
                    <a:pt x="13128141" y="13111731"/>
                  </a:lnTo>
                  <a:lnTo>
                    <a:pt x="0" y="13111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11895" y="1545504"/>
            <a:ext cx="17184460" cy="7195993"/>
          </a:xfrm>
          <a:custGeom>
            <a:avLst/>
            <a:gdLst/>
            <a:ahLst/>
            <a:cxnLst/>
            <a:rect r="r" b="b" t="t" l="l"/>
            <a:pathLst>
              <a:path h="7195993" w="17184460">
                <a:moveTo>
                  <a:pt x="0" y="0"/>
                </a:moveTo>
                <a:lnTo>
                  <a:pt x="17184460" y="0"/>
                </a:lnTo>
                <a:lnTo>
                  <a:pt x="17184460" y="7195992"/>
                </a:lnTo>
                <a:lnTo>
                  <a:pt x="0" y="7195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95869">
            <a:off x="7505086" y="2135354"/>
            <a:ext cx="8196647" cy="2522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12000">
                <a:solidFill>
                  <a:srgbClr val="FF4F63"/>
                </a:solidFill>
                <a:latin typeface="Gochi Hand"/>
                <a:ea typeface="Gochi Hand"/>
                <a:cs typeface="Gochi Hand"/>
                <a:sym typeface="Gochi Hand"/>
              </a:rPr>
              <a:t>Importance of Research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73340" y="4718050"/>
            <a:ext cx="8263486" cy="2999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4007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Make informed decisions about the anime industry.</a:t>
            </a:r>
          </a:p>
          <a:p>
            <a:pPr algn="l" marL="518158" indent="-259079" lvl="1">
              <a:lnSpc>
                <a:spcPts val="4007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Identify Audience Preferences.</a:t>
            </a:r>
          </a:p>
          <a:p>
            <a:pPr algn="l" marL="518158" indent="-259079" lvl="1">
              <a:lnSpc>
                <a:spcPts val="4007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Identify Popularity Trends.</a:t>
            </a:r>
          </a:p>
          <a:p>
            <a:pPr algn="l" marL="518158" indent="-259079" lvl="1">
              <a:lnSpc>
                <a:spcPts val="4007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Guide the decision-making process and generate business value.</a:t>
            </a:r>
          </a:p>
          <a:p>
            <a:pPr algn="l" marL="518158" indent="-259079" lvl="1">
              <a:lnSpc>
                <a:spcPts val="4007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Investment Opportunities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10074938">
            <a:off x="-567798" y="288767"/>
            <a:ext cx="4816200" cy="3401442"/>
          </a:xfrm>
          <a:custGeom>
            <a:avLst/>
            <a:gdLst/>
            <a:ahLst/>
            <a:cxnLst/>
            <a:rect r="r" b="b" t="t" l="l"/>
            <a:pathLst>
              <a:path h="3401442" w="4816200">
                <a:moveTo>
                  <a:pt x="0" y="0"/>
                </a:moveTo>
                <a:lnTo>
                  <a:pt x="4816200" y="0"/>
                </a:lnTo>
                <a:lnTo>
                  <a:pt x="4816200" y="3401441"/>
                </a:lnTo>
                <a:lnTo>
                  <a:pt x="0" y="34014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3231" y="636042"/>
            <a:ext cx="3406896" cy="265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564"/>
              </a:lnSpc>
              <a:spcBef>
                <a:spcPct val="0"/>
              </a:spcBef>
            </a:pPr>
            <a:r>
              <a:rPr lang="en-US" sz="17136">
                <a:solidFill>
                  <a:srgbClr val="FF4F6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02.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935430" y="590255"/>
            <a:ext cx="5231316" cy="10816631"/>
          </a:xfrm>
          <a:custGeom>
            <a:avLst/>
            <a:gdLst/>
            <a:ahLst/>
            <a:cxnLst/>
            <a:rect r="r" b="b" t="t" l="l"/>
            <a:pathLst>
              <a:path h="10816631" w="5231316">
                <a:moveTo>
                  <a:pt x="0" y="0"/>
                </a:moveTo>
                <a:lnTo>
                  <a:pt x="5231316" y="0"/>
                </a:lnTo>
                <a:lnTo>
                  <a:pt x="5231316" y="10816631"/>
                </a:lnTo>
                <a:lnTo>
                  <a:pt x="0" y="10816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4F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16250" y="1028700"/>
            <a:ext cx="12607232" cy="8707782"/>
            <a:chOff x="0" y="0"/>
            <a:chExt cx="16809642" cy="11610375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5797818"/>
              <a:ext cx="16809642" cy="5812557"/>
            </a:xfrm>
            <a:custGeom>
              <a:avLst/>
              <a:gdLst/>
              <a:ahLst/>
              <a:cxnLst/>
              <a:rect r="r" b="b" t="t" l="l"/>
              <a:pathLst>
                <a:path h="5812557" w="16809642">
                  <a:moveTo>
                    <a:pt x="0" y="5812557"/>
                  </a:moveTo>
                  <a:lnTo>
                    <a:pt x="16809642" y="5812557"/>
                  </a:lnTo>
                  <a:lnTo>
                    <a:pt x="16809642" y="0"/>
                  </a:lnTo>
                  <a:lnTo>
                    <a:pt x="0" y="0"/>
                  </a:lnTo>
                  <a:lnTo>
                    <a:pt x="0" y="5812557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19" t="0" r="0" b="-2221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809642" cy="5812557"/>
            </a:xfrm>
            <a:custGeom>
              <a:avLst/>
              <a:gdLst/>
              <a:ahLst/>
              <a:cxnLst/>
              <a:rect r="r" b="b" t="t" l="l"/>
              <a:pathLst>
                <a:path h="5812557" w="16809642">
                  <a:moveTo>
                    <a:pt x="0" y="0"/>
                  </a:moveTo>
                  <a:lnTo>
                    <a:pt x="16809642" y="0"/>
                  </a:lnTo>
                  <a:lnTo>
                    <a:pt x="16809642" y="5812557"/>
                  </a:lnTo>
                  <a:lnTo>
                    <a:pt x="0" y="5812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19" t="0" r="0" b="-2221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-1842279" y="2211553"/>
            <a:ext cx="9204709" cy="8418125"/>
          </a:xfrm>
          <a:custGeom>
            <a:avLst/>
            <a:gdLst/>
            <a:ahLst/>
            <a:cxnLst/>
            <a:rect r="r" b="b" t="t" l="l"/>
            <a:pathLst>
              <a:path h="8418125" w="9204709">
                <a:moveTo>
                  <a:pt x="9204709" y="0"/>
                </a:moveTo>
                <a:lnTo>
                  <a:pt x="0" y="0"/>
                </a:lnTo>
                <a:lnTo>
                  <a:pt x="0" y="8418125"/>
                </a:lnTo>
                <a:lnTo>
                  <a:pt x="9204709" y="8418125"/>
                </a:lnTo>
                <a:lnTo>
                  <a:pt x="920470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140842">
            <a:off x="8561215" y="1216956"/>
            <a:ext cx="6323154" cy="2131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1"/>
              </a:lnSpc>
            </a:pPr>
            <a:r>
              <a:rPr lang="en-US" sz="8141">
                <a:solidFill>
                  <a:srgbClr val="191919"/>
                </a:solidFill>
                <a:latin typeface="Gochi Hand"/>
                <a:ea typeface="Gochi Hand"/>
                <a:cs typeface="Gochi Hand"/>
                <a:sym typeface="Gochi Hand"/>
              </a:rPr>
              <a:t>Research Questions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11856" y="3162919"/>
            <a:ext cx="10456510" cy="6842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8918" indent="-244459" lvl="1">
              <a:lnSpc>
                <a:spcPts val="3487"/>
              </a:lnSpc>
              <a:buAutoNum type="arabicPeriod" startAt="1"/>
            </a:pPr>
            <a:r>
              <a:rPr lang="en-US" sz="2264" spc="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Which animes have the highest and lowest user scores?</a:t>
            </a:r>
          </a:p>
          <a:p>
            <a:pPr algn="just" marL="488918" indent="-244459" lvl="1">
              <a:lnSpc>
                <a:spcPts val="3487"/>
              </a:lnSpc>
              <a:buAutoNum type="arabicPeriod" startAt="1"/>
            </a:pPr>
            <a:r>
              <a:rPr lang="en-US" sz="2264" spc="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What is the relationship between Score and Votes?</a:t>
            </a:r>
          </a:p>
          <a:p>
            <a:pPr algn="just" marL="488918" indent="-244459" lvl="1">
              <a:lnSpc>
                <a:spcPts val="3487"/>
              </a:lnSpc>
              <a:buAutoNum type="arabicPeriod" startAt="1"/>
            </a:pPr>
            <a:r>
              <a:rPr lang="en-US" sz="2264" spc="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Is there any anime with a high number of Votes but a low Score?</a:t>
            </a:r>
          </a:p>
          <a:p>
            <a:pPr algn="just" marL="488918" indent="-244459" lvl="1">
              <a:lnSpc>
                <a:spcPts val="3487"/>
              </a:lnSpc>
              <a:buAutoNum type="arabicPeriod" startAt="1"/>
            </a:pPr>
            <a:r>
              <a:rPr lang="en-US" sz="2264" spc="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How does Popularity rank correlate with Score?</a:t>
            </a:r>
          </a:p>
          <a:p>
            <a:pPr algn="just" marL="488918" indent="-244459" lvl="1">
              <a:lnSpc>
                <a:spcPts val="3487"/>
              </a:lnSpc>
              <a:buAutoNum type="arabicPeriod" startAt="1"/>
            </a:pPr>
            <a:r>
              <a:rPr lang="en-US" sz="2264" spc="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What are the most common age Rating categories?</a:t>
            </a:r>
          </a:p>
          <a:p>
            <a:pPr algn="just" marL="488918" indent="-244459" lvl="1">
              <a:lnSpc>
                <a:spcPts val="3487"/>
              </a:lnSpc>
              <a:buAutoNum type="arabicPeriod" startAt="1"/>
            </a:pPr>
            <a:r>
              <a:rPr lang="en-US" sz="2264" spc="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How has the average score of anime evolved?</a:t>
            </a:r>
          </a:p>
          <a:p>
            <a:pPr algn="just" marL="488918" indent="-244459" lvl="1">
              <a:lnSpc>
                <a:spcPts val="3487"/>
              </a:lnSpc>
              <a:buAutoNum type="arabicPeriod" startAt="1"/>
            </a:pPr>
            <a:r>
              <a:rPr lang="en-US" sz="2264" spc="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Are animes with more Episodes generally higher scored?</a:t>
            </a:r>
          </a:p>
          <a:p>
            <a:pPr algn="just" marL="488918" indent="-244459" lvl="1">
              <a:lnSpc>
                <a:spcPts val="3487"/>
              </a:lnSpc>
              <a:buAutoNum type="arabicPeriod" startAt="1"/>
            </a:pPr>
            <a:r>
              <a:rPr lang="en-US" sz="2264" spc="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How does the status of the anime affect the score?</a:t>
            </a:r>
          </a:p>
          <a:p>
            <a:pPr algn="just" marL="488918" indent="-244459" lvl="1">
              <a:lnSpc>
                <a:spcPts val="3487"/>
              </a:lnSpc>
              <a:buAutoNum type="arabicPeriod" startAt="1"/>
            </a:pPr>
            <a:r>
              <a:rPr lang="en-US" sz="2264" spc="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What are the most common Source materials for high-scoring anime?</a:t>
            </a:r>
          </a:p>
          <a:p>
            <a:pPr algn="just" marL="488918" indent="-244459" lvl="1">
              <a:lnSpc>
                <a:spcPts val="3487"/>
              </a:lnSpc>
              <a:buAutoNum type="arabicPeriod" startAt="1"/>
            </a:pPr>
            <a:r>
              <a:rPr lang="en-US" sz="2264" spc="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What are the most common duration of Episodes?</a:t>
            </a:r>
          </a:p>
          <a:p>
            <a:pPr algn="just" marL="488918" indent="-244459" lvl="1">
              <a:lnSpc>
                <a:spcPts val="3487"/>
              </a:lnSpc>
              <a:buAutoNum type="arabicPeriod" startAt="1"/>
            </a:pPr>
            <a:r>
              <a:rPr lang="en-US" sz="2264" spc="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Do shorter or longer anime (Duration) tend to have higher scores?</a:t>
            </a:r>
          </a:p>
          <a:p>
            <a:pPr algn="just" marL="488918" indent="-244459" lvl="1">
              <a:lnSpc>
                <a:spcPts val="3487"/>
              </a:lnSpc>
              <a:buAutoNum type="arabicPeriod" startAt="1"/>
            </a:pPr>
            <a:r>
              <a:rPr lang="en-US" sz="2264" spc="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What are the most common episode counts?</a:t>
            </a:r>
          </a:p>
          <a:p>
            <a:pPr algn="just" marL="488918" indent="-244459" lvl="1">
              <a:lnSpc>
                <a:spcPts val="3487"/>
              </a:lnSpc>
              <a:buAutoNum type="arabicPeriod" startAt="1"/>
            </a:pPr>
            <a:r>
              <a:rPr lang="en-US" sz="2264" spc="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What is the relationship between Popularity and Votes?</a:t>
            </a:r>
          </a:p>
          <a:p>
            <a:pPr algn="just">
              <a:lnSpc>
                <a:spcPts val="2813"/>
              </a:lnSpc>
            </a:pPr>
          </a:p>
          <a:p>
            <a:pPr algn="just">
              <a:lnSpc>
                <a:spcPts val="2813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90617" y="818706"/>
            <a:ext cx="2062818" cy="1547113"/>
          </a:xfrm>
          <a:custGeom>
            <a:avLst/>
            <a:gdLst/>
            <a:ahLst/>
            <a:cxnLst/>
            <a:rect r="r" b="b" t="t" l="l"/>
            <a:pathLst>
              <a:path h="1547113" w="2062818">
                <a:moveTo>
                  <a:pt x="0" y="0"/>
                </a:moveTo>
                <a:lnTo>
                  <a:pt x="2062817" y="0"/>
                </a:lnTo>
                <a:lnTo>
                  <a:pt x="2062817" y="1547114"/>
                </a:lnTo>
                <a:lnTo>
                  <a:pt x="0" y="15471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10014834">
            <a:off x="2587831" y="-108458"/>
            <a:ext cx="4816200" cy="3401442"/>
          </a:xfrm>
          <a:custGeom>
            <a:avLst/>
            <a:gdLst/>
            <a:ahLst/>
            <a:cxnLst/>
            <a:rect r="r" b="b" t="t" l="l"/>
            <a:pathLst>
              <a:path h="3401442" w="4816200">
                <a:moveTo>
                  <a:pt x="4816200" y="0"/>
                </a:moveTo>
                <a:lnTo>
                  <a:pt x="0" y="0"/>
                </a:lnTo>
                <a:lnTo>
                  <a:pt x="0" y="3401442"/>
                </a:lnTo>
                <a:lnTo>
                  <a:pt x="4816200" y="3401442"/>
                </a:lnTo>
                <a:lnTo>
                  <a:pt x="481620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89160" y="273429"/>
            <a:ext cx="3213541" cy="265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564"/>
              </a:lnSpc>
              <a:spcBef>
                <a:spcPct val="0"/>
              </a:spcBef>
            </a:pPr>
            <a:r>
              <a:rPr lang="en-US" sz="17136">
                <a:solidFill>
                  <a:srgbClr val="FF4F6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03.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9E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57665" y="1028700"/>
            <a:ext cx="12607232" cy="8707782"/>
            <a:chOff x="0" y="0"/>
            <a:chExt cx="16809642" cy="11610375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5797818"/>
              <a:ext cx="16809642" cy="5812557"/>
            </a:xfrm>
            <a:custGeom>
              <a:avLst/>
              <a:gdLst/>
              <a:ahLst/>
              <a:cxnLst/>
              <a:rect r="r" b="b" t="t" l="l"/>
              <a:pathLst>
                <a:path h="5812557" w="16809642">
                  <a:moveTo>
                    <a:pt x="0" y="5812557"/>
                  </a:moveTo>
                  <a:lnTo>
                    <a:pt x="16809642" y="5812557"/>
                  </a:lnTo>
                  <a:lnTo>
                    <a:pt x="16809642" y="0"/>
                  </a:lnTo>
                  <a:lnTo>
                    <a:pt x="0" y="0"/>
                  </a:lnTo>
                  <a:lnTo>
                    <a:pt x="0" y="5812557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19" t="0" r="0" b="-2221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809642" cy="5812557"/>
            </a:xfrm>
            <a:custGeom>
              <a:avLst/>
              <a:gdLst/>
              <a:ahLst/>
              <a:cxnLst/>
              <a:rect r="r" b="b" t="t" l="l"/>
              <a:pathLst>
                <a:path h="5812557" w="16809642">
                  <a:moveTo>
                    <a:pt x="0" y="0"/>
                  </a:moveTo>
                  <a:lnTo>
                    <a:pt x="16809642" y="0"/>
                  </a:lnTo>
                  <a:lnTo>
                    <a:pt x="16809642" y="5812557"/>
                  </a:lnTo>
                  <a:lnTo>
                    <a:pt x="0" y="5812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19" t="0" r="0" b="-2221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384562" y="329645"/>
            <a:ext cx="8117137" cy="5732728"/>
          </a:xfrm>
          <a:custGeom>
            <a:avLst/>
            <a:gdLst/>
            <a:ahLst/>
            <a:cxnLst/>
            <a:rect r="r" b="b" t="t" l="l"/>
            <a:pathLst>
              <a:path h="5732728" w="8117137">
                <a:moveTo>
                  <a:pt x="0" y="0"/>
                </a:moveTo>
                <a:lnTo>
                  <a:pt x="8117137" y="0"/>
                </a:lnTo>
                <a:lnTo>
                  <a:pt x="8117137" y="5732728"/>
                </a:lnTo>
                <a:lnTo>
                  <a:pt x="0" y="5732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4491183"/>
            <a:ext cx="4128965" cy="6968717"/>
          </a:xfrm>
          <a:custGeom>
            <a:avLst/>
            <a:gdLst/>
            <a:ahLst/>
            <a:cxnLst/>
            <a:rect r="r" b="b" t="t" l="l"/>
            <a:pathLst>
              <a:path h="6968717" w="4128965">
                <a:moveTo>
                  <a:pt x="0" y="0"/>
                </a:moveTo>
                <a:lnTo>
                  <a:pt x="4128965" y="0"/>
                </a:lnTo>
                <a:lnTo>
                  <a:pt x="4128965" y="6968717"/>
                </a:lnTo>
                <a:lnTo>
                  <a:pt x="0" y="69687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66193" y="1360418"/>
            <a:ext cx="9133981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19"/>
              </a:lnSpc>
              <a:spcBef>
                <a:spcPct val="0"/>
              </a:spcBef>
            </a:pPr>
            <a:r>
              <a:rPr lang="en-US" sz="9099">
                <a:solidFill>
                  <a:srgbClr val="191919"/>
                </a:solidFill>
                <a:latin typeface="Cubao"/>
                <a:ea typeface="Cubao"/>
                <a:cs typeface="Cubao"/>
                <a:sym typeface="Cubao"/>
              </a:rPr>
              <a:t>Data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18659" y="1197327"/>
            <a:ext cx="4007716" cy="3279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94"/>
              </a:lnSpc>
              <a:spcBef>
                <a:spcPct val="0"/>
              </a:spcBef>
            </a:pPr>
            <a:r>
              <a:rPr lang="en-US" sz="21079">
                <a:solidFill>
                  <a:srgbClr val="FF4F6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04.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32575" y="2644921"/>
            <a:ext cx="7902660" cy="6821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673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Title: Title of the anime (Jap &amp; Eng).</a:t>
            </a:r>
          </a:p>
          <a:p>
            <a:pPr algn="l" marL="474979" indent="-237490" lvl="1">
              <a:lnSpc>
                <a:spcPts val="3673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Score: Score given by users (out of 10).</a:t>
            </a:r>
          </a:p>
          <a:p>
            <a:pPr algn="l" marL="474979" indent="-237490" lvl="1">
              <a:lnSpc>
                <a:spcPts val="3673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Votes: Number of user votes for the anime.</a:t>
            </a:r>
          </a:p>
          <a:p>
            <a:pPr algn="l" marL="474979" indent="-237490" lvl="1">
              <a:lnSpc>
                <a:spcPts val="3673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Ranked: Rank of the anime based on score.</a:t>
            </a:r>
          </a:p>
          <a:p>
            <a:pPr algn="l" marL="474979" indent="-237490" lvl="1">
              <a:lnSpc>
                <a:spcPts val="3673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Popularity: Popularity rank.</a:t>
            </a:r>
          </a:p>
          <a:p>
            <a:pPr algn="l" marL="474979" indent="-237490" lvl="1">
              <a:lnSpc>
                <a:spcPts val="3673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Episodes: Number of episodes.</a:t>
            </a:r>
          </a:p>
          <a:p>
            <a:pPr algn="l" marL="474979" indent="-237490" lvl="1">
              <a:lnSpc>
                <a:spcPts val="3673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Status: Current airing status (e.g., Finished Airing).</a:t>
            </a:r>
          </a:p>
          <a:p>
            <a:pPr algn="l" marL="474979" indent="-237490" lvl="1">
              <a:lnSpc>
                <a:spcPts val="3673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Aired: Airing period.</a:t>
            </a:r>
          </a:p>
          <a:p>
            <a:pPr algn="l" marL="474979" indent="-237490" lvl="1">
              <a:lnSpc>
                <a:spcPts val="3673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Premiered: Premiere season and year.</a:t>
            </a:r>
          </a:p>
          <a:p>
            <a:pPr algn="l" marL="474979" indent="-237490" lvl="1">
              <a:lnSpc>
                <a:spcPts val="3673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Producers: Production companies.</a:t>
            </a:r>
          </a:p>
          <a:p>
            <a:pPr algn="l" marL="474979" indent="-237490" lvl="1">
              <a:lnSpc>
                <a:spcPts val="3673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Licensors: Licensing companies.</a:t>
            </a:r>
          </a:p>
          <a:p>
            <a:pPr algn="l" marL="474979" indent="-237490" lvl="1">
              <a:lnSpc>
                <a:spcPts val="3673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Studios: Animation studios.</a:t>
            </a:r>
          </a:p>
          <a:p>
            <a:pPr algn="l" marL="474979" indent="-237490" lvl="1">
              <a:lnSpc>
                <a:spcPts val="3673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Source: Source material (e.g., Manga).</a:t>
            </a:r>
          </a:p>
          <a:p>
            <a:pPr algn="l" marL="474979" indent="-237490" lvl="1">
              <a:lnSpc>
                <a:spcPts val="3673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Duration: Duration per episode.</a:t>
            </a:r>
          </a:p>
          <a:p>
            <a:pPr algn="l" marL="474979" indent="-237490" lvl="1">
              <a:lnSpc>
                <a:spcPts val="3673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Rating: Age rating.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049364"/>
            <a:ext cx="15996790" cy="6698656"/>
          </a:xfrm>
          <a:custGeom>
            <a:avLst/>
            <a:gdLst/>
            <a:ahLst/>
            <a:cxnLst/>
            <a:rect r="r" b="b" t="t" l="l"/>
            <a:pathLst>
              <a:path h="6698656" w="15996790">
                <a:moveTo>
                  <a:pt x="0" y="0"/>
                </a:moveTo>
                <a:lnTo>
                  <a:pt x="15996790" y="0"/>
                </a:lnTo>
                <a:lnTo>
                  <a:pt x="15996790" y="6698656"/>
                </a:lnTo>
                <a:lnTo>
                  <a:pt x="0" y="6698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00997" y="-407185"/>
            <a:ext cx="8926307" cy="6304204"/>
          </a:xfrm>
          <a:custGeom>
            <a:avLst/>
            <a:gdLst/>
            <a:ahLst/>
            <a:cxnLst/>
            <a:rect r="r" b="b" t="t" l="l"/>
            <a:pathLst>
              <a:path h="6304204" w="8926307">
                <a:moveTo>
                  <a:pt x="0" y="0"/>
                </a:moveTo>
                <a:lnTo>
                  <a:pt x="8926307" y="0"/>
                </a:lnTo>
                <a:lnTo>
                  <a:pt x="8926307" y="6304204"/>
                </a:lnTo>
                <a:lnTo>
                  <a:pt x="0" y="6304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76939" y="734600"/>
            <a:ext cx="2260282" cy="1833654"/>
          </a:xfrm>
          <a:custGeom>
            <a:avLst/>
            <a:gdLst/>
            <a:ahLst/>
            <a:cxnLst/>
            <a:rect r="r" b="b" t="t" l="l"/>
            <a:pathLst>
              <a:path h="1833654" w="2260282">
                <a:moveTo>
                  <a:pt x="0" y="0"/>
                </a:moveTo>
                <a:lnTo>
                  <a:pt x="2260281" y="0"/>
                </a:lnTo>
                <a:lnTo>
                  <a:pt x="2260281" y="1833654"/>
                </a:lnTo>
                <a:lnTo>
                  <a:pt x="0" y="18336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22720" y="568948"/>
            <a:ext cx="3305229" cy="2578079"/>
          </a:xfrm>
          <a:custGeom>
            <a:avLst/>
            <a:gdLst/>
            <a:ahLst/>
            <a:cxnLst/>
            <a:rect r="r" b="b" t="t" l="l"/>
            <a:pathLst>
              <a:path h="2578079" w="3305229">
                <a:moveTo>
                  <a:pt x="0" y="0"/>
                </a:moveTo>
                <a:lnTo>
                  <a:pt x="3305229" y="0"/>
                </a:lnTo>
                <a:lnTo>
                  <a:pt x="3305229" y="2578079"/>
                </a:lnTo>
                <a:lnTo>
                  <a:pt x="0" y="25780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05542" y="3695356"/>
            <a:ext cx="9731717" cy="5562944"/>
          </a:xfrm>
          <a:custGeom>
            <a:avLst/>
            <a:gdLst/>
            <a:ahLst/>
            <a:cxnLst/>
            <a:rect r="r" b="b" t="t" l="l"/>
            <a:pathLst>
              <a:path h="5562944" w="9731717">
                <a:moveTo>
                  <a:pt x="0" y="0"/>
                </a:moveTo>
                <a:lnTo>
                  <a:pt x="9731717" y="0"/>
                </a:lnTo>
                <a:lnTo>
                  <a:pt x="9731717" y="5562944"/>
                </a:lnTo>
                <a:lnTo>
                  <a:pt x="0" y="55629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162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71101" y="4587035"/>
            <a:ext cx="3737012" cy="4671265"/>
          </a:xfrm>
          <a:custGeom>
            <a:avLst/>
            <a:gdLst/>
            <a:ahLst/>
            <a:cxnLst/>
            <a:rect r="r" b="b" t="t" l="l"/>
            <a:pathLst>
              <a:path h="4671265" w="3737012">
                <a:moveTo>
                  <a:pt x="0" y="0"/>
                </a:moveTo>
                <a:lnTo>
                  <a:pt x="3737012" y="0"/>
                </a:lnTo>
                <a:lnTo>
                  <a:pt x="3737012" y="4671265"/>
                </a:lnTo>
                <a:lnTo>
                  <a:pt x="0" y="467126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370312">
            <a:off x="730925" y="2099747"/>
            <a:ext cx="5902262" cy="166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7500">
                <a:solidFill>
                  <a:srgbClr val="191919"/>
                </a:solidFill>
                <a:latin typeface="Gochi Hand"/>
                <a:ea typeface="Gochi Hand"/>
                <a:cs typeface="Gochi Hand"/>
                <a:sym typeface="Gochi Hand"/>
              </a:rPr>
              <a:t>Read Dataset</a:t>
            </a:r>
          </a:p>
          <a:p>
            <a:pPr algn="l" marL="0" indent="0" lvl="0">
              <a:lnSpc>
                <a:spcPts val="6150"/>
              </a:lnSpc>
              <a:spcBef>
                <a:spcPct val="0"/>
              </a:spcBef>
            </a:pPr>
            <a:r>
              <a:rPr lang="en-US" sz="7500">
                <a:solidFill>
                  <a:srgbClr val="191919"/>
                </a:solidFill>
                <a:latin typeface="Gochi Hand"/>
                <a:ea typeface="Gochi Hand"/>
                <a:cs typeface="Gochi Hand"/>
                <a:sym typeface="Gochi Hand"/>
              </a:rPr>
              <a:t>Quick overview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286851" y="9061228"/>
            <a:ext cx="2494749" cy="1761916"/>
            <a:chOff x="0" y="0"/>
            <a:chExt cx="3326332" cy="23492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26332" cy="2349222"/>
            </a:xfrm>
            <a:custGeom>
              <a:avLst/>
              <a:gdLst/>
              <a:ahLst/>
              <a:cxnLst/>
              <a:rect r="r" b="b" t="t" l="l"/>
              <a:pathLst>
                <a:path h="2349222" w="3326332">
                  <a:moveTo>
                    <a:pt x="0" y="0"/>
                  </a:moveTo>
                  <a:lnTo>
                    <a:pt x="3326332" y="0"/>
                  </a:lnTo>
                  <a:lnTo>
                    <a:pt x="3326332" y="2349222"/>
                  </a:lnTo>
                  <a:lnTo>
                    <a:pt x="0" y="2349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780984" y="363841"/>
              <a:ext cx="1640206" cy="1335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74"/>
                </a:lnSpc>
                <a:spcBef>
                  <a:spcPct val="0"/>
                </a:spcBef>
              </a:pPr>
              <a:r>
                <a:rPr lang="en-US" sz="6478">
                  <a:solidFill>
                    <a:srgbClr val="FF4F63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05.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9E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900500" y="2745308"/>
            <a:ext cx="6935460" cy="2398192"/>
          </a:xfrm>
          <a:custGeom>
            <a:avLst/>
            <a:gdLst/>
            <a:ahLst/>
            <a:cxnLst/>
            <a:rect r="r" b="b" t="t" l="l"/>
            <a:pathLst>
              <a:path h="2398192" w="6935460">
                <a:moveTo>
                  <a:pt x="0" y="2398192"/>
                </a:moveTo>
                <a:lnTo>
                  <a:pt x="6935460" y="2398192"/>
                </a:lnTo>
                <a:lnTo>
                  <a:pt x="6935460" y="0"/>
                </a:lnTo>
                <a:lnTo>
                  <a:pt x="0" y="0"/>
                </a:lnTo>
                <a:lnTo>
                  <a:pt x="0" y="23981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19" t="0" r="0" b="-2221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0500" y="433896"/>
            <a:ext cx="6935460" cy="2398192"/>
          </a:xfrm>
          <a:custGeom>
            <a:avLst/>
            <a:gdLst/>
            <a:ahLst/>
            <a:cxnLst/>
            <a:rect r="r" b="b" t="t" l="l"/>
            <a:pathLst>
              <a:path h="2398192" w="6935460">
                <a:moveTo>
                  <a:pt x="0" y="0"/>
                </a:moveTo>
                <a:lnTo>
                  <a:pt x="6935460" y="0"/>
                </a:lnTo>
                <a:lnTo>
                  <a:pt x="6935460" y="2398192"/>
                </a:lnTo>
                <a:lnTo>
                  <a:pt x="0" y="2398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19" t="0" r="0" b="-2221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1777" y="160406"/>
            <a:ext cx="2495899" cy="1762729"/>
          </a:xfrm>
          <a:custGeom>
            <a:avLst/>
            <a:gdLst/>
            <a:ahLst/>
            <a:cxnLst/>
            <a:rect r="r" b="b" t="t" l="l"/>
            <a:pathLst>
              <a:path h="1762729" w="2495899">
                <a:moveTo>
                  <a:pt x="0" y="0"/>
                </a:moveTo>
                <a:lnTo>
                  <a:pt x="2495899" y="0"/>
                </a:lnTo>
                <a:lnTo>
                  <a:pt x="2495899" y="1762729"/>
                </a:lnTo>
                <a:lnTo>
                  <a:pt x="0" y="1762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0475214" y="3080679"/>
            <a:ext cx="7812786" cy="2701561"/>
          </a:xfrm>
          <a:custGeom>
            <a:avLst/>
            <a:gdLst/>
            <a:ahLst/>
            <a:cxnLst/>
            <a:rect r="r" b="b" t="t" l="l"/>
            <a:pathLst>
              <a:path h="2701561" w="7812786">
                <a:moveTo>
                  <a:pt x="0" y="2701561"/>
                </a:moveTo>
                <a:lnTo>
                  <a:pt x="7812786" y="2701561"/>
                </a:lnTo>
                <a:lnTo>
                  <a:pt x="7812786" y="0"/>
                </a:lnTo>
                <a:lnTo>
                  <a:pt x="0" y="0"/>
                </a:lnTo>
                <a:lnTo>
                  <a:pt x="0" y="27015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19" t="0" r="0" b="-2221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75214" y="385969"/>
            <a:ext cx="7812786" cy="2701561"/>
          </a:xfrm>
          <a:custGeom>
            <a:avLst/>
            <a:gdLst/>
            <a:ahLst/>
            <a:cxnLst/>
            <a:rect r="r" b="b" t="t" l="l"/>
            <a:pathLst>
              <a:path h="2701561" w="7812786">
                <a:moveTo>
                  <a:pt x="0" y="0"/>
                </a:moveTo>
                <a:lnTo>
                  <a:pt x="7812786" y="0"/>
                </a:lnTo>
                <a:lnTo>
                  <a:pt x="7812786" y="2701561"/>
                </a:lnTo>
                <a:lnTo>
                  <a:pt x="0" y="2701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19" t="0" r="0" b="-2221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59219" y="0"/>
            <a:ext cx="2451503" cy="1731374"/>
          </a:xfrm>
          <a:custGeom>
            <a:avLst/>
            <a:gdLst/>
            <a:ahLst/>
            <a:cxnLst/>
            <a:rect r="r" b="b" t="t" l="l"/>
            <a:pathLst>
              <a:path h="1731374" w="2451503">
                <a:moveTo>
                  <a:pt x="0" y="0"/>
                </a:moveTo>
                <a:lnTo>
                  <a:pt x="2451503" y="0"/>
                </a:lnTo>
                <a:lnTo>
                  <a:pt x="2451503" y="1731374"/>
                </a:lnTo>
                <a:lnTo>
                  <a:pt x="0" y="1731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005081" y="5343525"/>
            <a:ext cx="23807089" cy="5352559"/>
          </a:xfrm>
          <a:custGeom>
            <a:avLst/>
            <a:gdLst/>
            <a:ahLst/>
            <a:cxnLst/>
            <a:rect r="r" b="b" t="t" l="l"/>
            <a:pathLst>
              <a:path h="5352559" w="23807089">
                <a:moveTo>
                  <a:pt x="0" y="0"/>
                </a:moveTo>
                <a:lnTo>
                  <a:pt x="23807089" y="0"/>
                </a:lnTo>
                <a:lnTo>
                  <a:pt x="23807089" y="5352559"/>
                </a:lnTo>
                <a:lnTo>
                  <a:pt x="0" y="53525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723195" y="7748618"/>
            <a:ext cx="6852776" cy="2369601"/>
          </a:xfrm>
          <a:custGeom>
            <a:avLst/>
            <a:gdLst/>
            <a:ahLst/>
            <a:cxnLst/>
            <a:rect r="r" b="b" t="t" l="l"/>
            <a:pathLst>
              <a:path h="2369601" w="6852776">
                <a:moveTo>
                  <a:pt x="0" y="2369602"/>
                </a:moveTo>
                <a:lnTo>
                  <a:pt x="6852775" y="2369602"/>
                </a:lnTo>
                <a:lnTo>
                  <a:pt x="6852775" y="0"/>
                </a:lnTo>
                <a:lnTo>
                  <a:pt x="0" y="0"/>
                </a:lnTo>
                <a:lnTo>
                  <a:pt x="0" y="236960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19" t="0" r="0" b="-2221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3195" y="5385026"/>
            <a:ext cx="6852776" cy="2369601"/>
          </a:xfrm>
          <a:custGeom>
            <a:avLst/>
            <a:gdLst/>
            <a:ahLst/>
            <a:cxnLst/>
            <a:rect r="r" b="b" t="t" l="l"/>
            <a:pathLst>
              <a:path h="2369601" w="6852776">
                <a:moveTo>
                  <a:pt x="0" y="0"/>
                </a:moveTo>
                <a:lnTo>
                  <a:pt x="6852775" y="0"/>
                </a:lnTo>
                <a:lnTo>
                  <a:pt x="6852775" y="2369601"/>
                </a:lnTo>
                <a:lnTo>
                  <a:pt x="0" y="2369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19" t="0" r="0" b="-2221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86" y="4993088"/>
            <a:ext cx="2499863" cy="1765528"/>
          </a:xfrm>
          <a:custGeom>
            <a:avLst/>
            <a:gdLst/>
            <a:ahLst/>
            <a:cxnLst/>
            <a:rect r="r" b="b" t="t" l="l"/>
            <a:pathLst>
              <a:path h="1765528" w="2499863">
                <a:moveTo>
                  <a:pt x="0" y="0"/>
                </a:moveTo>
                <a:lnTo>
                  <a:pt x="2499863" y="0"/>
                </a:lnTo>
                <a:lnTo>
                  <a:pt x="2499863" y="1765529"/>
                </a:lnTo>
                <a:lnTo>
                  <a:pt x="0" y="17655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710722" y="5639033"/>
            <a:ext cx="4829057" cy="4647967"/>
          </a:xfrm>
          <a:custGeom>
            <a:avLst/>
            <a:gdLst/>
            <a:ahLst/>
            <a:cxnLst/>
            <a:rect r="r" b="b" t="t" l="l"/>
            <a:pathLst>
              <a:path h="4647967" w="4829057">
                <a:moveTo>
                  <a:pt x="0" y="0"/>
                </a:moveTo>
                <a:lnTo>
                  <a:pt x="4829056" y="0"/>
                </a:lnTo>
                <a:lnTo>
                  <a:pt x="4829056" y="4647967"/>
                </a:lnTo>
                <a:lnTo>
                  <a:pt x="0" y="4647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98538" y="1738720"/>
            <a:ext cx="6277432" cy="3149807"/>
          </a:xfrm>
          <a:custGeom>
            <a:avLst/>
            <a:gdLst/>
            <a:ahLst/>
            <a:cxnLst/>
            <a:rect r="r" b="b" t="t" l="l"/>
            <a:pathLst>
              <a:path h="3149807" w="6277432">
                <a:moveTo>
                  <a:pt x="0" y="0"/>
                </a:moveTo>
                <a:lnTo>
                  <a:pt x="6277432" y="0"/>
                </a:lnTo>
                <a:lnTo>
                  <a:pt x="6277432" y="3149807"/>
                </a:lnTo>
                <a:lnTo>
                  <a:pt x="0" y="31498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19365" y="7594707"/>
            <a:ext cx="2564139" cy="1842975"/>
          </a:xfrm>
          <a:custGeom>
            <a:avLst/>
            <a:gdLst/>
            <a:ahLst/>
            <a:cxnLst/>
            <a:rect r="r" b="b" t="t" l="l"/>
            <a:pathLst>
              <a:path h="1842975" w="2564139">
                <a:moveTo>
                  <a:pt x="0" y="0"/>
                </a:moveTo>
                <a:lnTo>
                  <a:pt x="2564139" y="0"/>
                </a:lnTo>
                <a:lnTo>
                  <a:pt x="2564139" y="1842975"/>
                </a:lnTo>
                <a:lnTo>
                  <a:pt x="0" y="18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683504" y="7675568"/>
            <a:ext cx="3526250" cy="1525905"/>
          </a:xfrm>
          <a:custGeom>
            <a:avLst/>
            <a:gdLst/>
            <a:ahLst/>
            <a:cxnLst/>
            <a:rect r="r" b="b" t="t" l="l"/>
            <a:pathLst>
              <a:path h="1525905" w="3526250">
                <a:moveTo>
                  <a:pt x="0" y="0"/>
                </a:moveTo>
                <a:lnTo>
                  <a:pt x="3526250" y="0"/>
                </a:lnTo>
                <a:lnTo>
                  <a:pt x="3526250" y="1525905"/>
                </a:lnTo>
                <a:lnTo>
                  <a:pt x="0" y="15259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147853" y="2489340"/>
            <a:ext cx="6856886" cy="1751759"/>
          </a:xfrm>
          <a:custGeom>
            <a:avLst/>
            <a:gdLst/>
            <a:ahLst/>
            <a:cxnLst/>
            <a:rect r="r" b="b" t="t" l="l"/>
            <a:pathLst>
              <a:path h="1751759" w="6856886">
                <a:moveTo>
                  <a:pt x="0" y="0"/>
                </a:moveTo>
                <a:lnTo>
                  <a:pt x="6856886" y="0"/>
                </a:lnTo>
                <a:lnTo>
                  <a:pt x="6856886" y="1751759"/>
                </a:lnTo>
                <a:lnTo>
                  <a:pt x="0" y="175175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822088" y="307913"/>
            <a:ext cx="1325765" cy="109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83"/>
              </a:lnSpc>
              <a:spcBef>
                <a:spcPct val="0"/>
              </a:spcBef>
            </a:pPr>
            <a:r>
              <a:rPr lang="en-US" sz="7069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03.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590884" y="550343"/>
            <a:ext cx="4245076" cy="1597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45"/>
              </a:lnSpc>
              <a:spcBef>
                <a:spcPct val="0"/>
              </a:spcBef>
            </a:pPr>
            <a:r>
              <a:rPr lang="en-US" sz="5121">
                <a:solidFill>
                  <a:srgbClr val="000000"/>
                </a:solidFill>
                <a:latin typeface="Cubao"/>
                <a:ea typeface="Cubao"/>
                <a:cs typeface="Cubao"/>
                <a:sym typeface="Cubao"/>
              </a:rPr>
              <a:t>Duplicate values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01435" y="5612072"/>
            <a:ext cx="4966548" cy="95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66"/>
              </a:lnSpc>
              <a:spcBef>
                <a:spcPct val="0"/>
              </a:spcBef>
            </a:pPr>
            <a:r>
              <a:rPr lang="en-US" sz="5888">
                <a:solidFill>
                  <a:srgbClr val="000000"/>
                </a:solidFill>
                <a:latin typeface="Cubao"/>
                <a:ea typeface="Cubao"/>
                <a:cs typeface="Cubao"/>
                <a:sym typeface="Cubao"/>
              </a:rPr>
              <a:t>Nan values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40035" y="639618"/>
            <a:ext cx="6298660" cy="1731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0"/>
              </a:lnSpc>
            </a:pPr>
            <a:r>
              <a:rPr lang="en-US" sz="5558">
                <a:solidFill>
                  <a:srgbClr val="000000"/>
                </a:solidFill>
                <a:latin typeface="Cubao"/>
                <a:ea typeface="Cubao"/>
                <a:cs typeface="Cubao"/>
                <a:sym typeface="Cubao"/>
              </a:rPr>
              <a:t>Duplicate Titles</a:t>
            </a:r>
          </a:p>
          <a:p>
            <a:pPr algn="ctr" marL="0" indent="0" lvl="0">
              <a:lnSpc>
                <a:spcPts val="6670"/>
              </a:lnSpc>
              <a:spcBef>
                <a:spcPct val="0"/>
              </a:spcBef>
            </a:pPr>
            <a:r>
              <a:rPr lang="en-US" sz="5558">
                <a:solidFill>
                  <a:srgbClr val="000000"/>
                </a:solidFill>
                <a:latin typeface="Cubao"/>
                <a:ea typeface="Cubao"/>
                <a:cs typeface="Cubao"/>
                <a:sym typeface="Cubao"/>
              </a:rPr>
              <a:t>&amp; Reset index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4174" y="464715"/>
            <a:ext cx="1131106" cy="112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37"/>
              </a:lnSpc>
              <a:spcBef>
                <a:spcPct val="0"/>
              </a:spcBef>
            </a:pPr>
            <a:r>
              <a:rPr lang="en-US" sz="7197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01.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6087" y="5297926"/>
            <a:ext cx="1433261" cy="1127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51"/>
              </a:lnSpc>
              <a:spcBef>
                <a:spcPct val="0"/>
              </a:spcBef>
            </a:pPr>
            <a:r>
              <a:rPr lang="en-US" sz="7209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02.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0817" y="6745293"/>
            <a:ext cx="612716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nan_count_per_column = data.isna().sum()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print(nan_count_per_column)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6440634" y="3498192"/>
            <a:ext cx="6345207" cy="4413585"/>
            <a:chOff x="0" y="0"/>
            <a:chExt cx="8460276" cy="588478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27844" y="0"/>
              <a:ext cx="8332432" cy="5884780"/>
            </a:xfrm>
            <a:custGeom>
              <a:avLst/>
              <a:gdLst/>
              <a:ahLst/>
              <a:cxnLst/>
              <a:rect r="r" b="b" t="t" l="l"/>
              <a:pathLst>
                <a:path h="5884780" w="8332432">
                  <a:moveTo>
                    <a:pt x="0" y="0"/>
                  </a:moveTo>
                  <a:lnTo>
                    <a:pt x="8332432" y="0"/>
                  </a:lnTo>
                  <a:lnTo>
                    <a:pt x="8332432" y="5884780"/>
                  </a:lnTo>
                  <a:lnTo>
                    <a:pt x="0" y="5884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-370312">
              <a:off x="119106" y="1854521"/>
              <a:ext cx="8179545" cy="2161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75"/>
                </a:lnSpc>
              </a:pPr>
              <a:r>
                <a:rPr lang="en-US" sz="7043">
                  <a:solidFill>
                    <a:srgbClr val="191919"/>
                  </a:solidFill>
                  <a:latin typeface="Gochi Hand"/>
                  <a:ea typeface="Gochi Hand"/>
                  <a:cs typeface="Gochi Hand"/>
                  <a:sym typeface="Gochi Hand"/>
                </a:rPr>
                <a:t>Data</a:t>
              </a:r>
            </a:p>
            <a:p>
              <a:pPr algn="ctr" marL="0" indent="0" lvl="0">
                <a:lnSpc>
                  <a:spcPts val="5775"/>
                </a:lnSpc>
                <a:spcBef>
                  <a:spcPct val="0"/>
                </a:spcBef>
              </a:pPr>
              <a:r>
                <a:rPr lang="en-US" sz="7043">
                  <a:solidFill>
                    <a:srgbClr val="191919"/>
                  </a:solidFill>
                  <a:latin typeface="Gochi Hand"/>
                  <a:ea typeface="Gochi Hand"/>
                  <a:cs typeface="Gochi Hand"/>
                  <a:sym typeface="Gochi Hand"/>
                </a:rPr>
                <a:t>Preprocessing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3948612" y="7873678"/>
            <a:ext cx="3223751" cy="156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EF3C4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17 rows in Rating should be eliminated, this represents 0.2% of our sample: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489727" y="9542457"/>
            <a:ext cx="554682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data_cleaned = data.dropna(subset=['Rating'])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6286851" y="9061228"/>
            <a:ext cx="2494749" cy="1761916"/>
            <a:chOff x="0" y="0"/>
            <a:chExt cx="3326332" cy="23492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326332" cy="2349222"/>
            </a:xfrm>
            <a:custGeom>
              <a:avLst/>
              <a:gdLst/>
              <a:ahLst/>
              <a:cxnLst/>
              <a:rect r="r" b="b" t="t" l="l"/>
              <a:pathLst>
                <a:path h="2349222" w="3326332">
                  <a:moveTo>
                    <a:pt x="0" y="0"/>
                  </a:moveTo>
                  <a:lnTo>
                    <a:pt x="3326332" y="0"/>
                  </a:lnTo>
                  <a:lnTo>
                    <a:pt x="3326332" y="2349222"/>
                  </a:lnTo>
                  <a:lnTo>
                    <a:pt x="0" y="2349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780984" y="363841"/>
              <a:ext cx="1640206" cy="1335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74"/>
                </a:lnSpc>
                <a:spcBef>
                  <a:spcPct val="0"/>
                </a:spcBef>
              </a:pPr>
              <a:r>
                <a:rPr lang="en-US" sz="6478">
                  <a:solidFill>
                    <a:srgbClr val="FF4F63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06.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50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49" y="-3547915"/>
            <a:ext cx="18367749" cy="17082007"/>
          </a:xfrm>
          <a:custGeom>
            <a:avLst/>
            <a:gdLst/>
            <a:ahLst/>
            <a:cxnLst/>
            <a:rect r="r" b="b" t="t" l="l"/>
            <a:pathLst>
              <a:path h="17082007" w="18367749">
                <a:moveTo>
                  <a:pt x="0" y="0"/>
                </a:moveTo>
                <a:lnTo>
                  <a:pt x="18367749" y="0"/>
                </a:lnTo>
                <a:lnTo>
                  <a:pt x="18367749" y="17082007"/>
                </a:lnTo>
                <a:lnTo>
                  <a:pt x="0" y="1708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86851" y="9061228"/>
            <a:ext cx="2494749" cy="1761916"/>
            <a:chOff x="0" y="0"/>
            <a:chExt cx="3326332" cy="23492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26332" cy="2349222"/>
            </a:xfrm>
            <a:custGeom>
              <a:avLst/>
              <a:gdLst/>
              <a:ahLst/>
              <a:cxnLst/>
              <a:rect r="r" b="b" t="t" l="l"/>
              <a:pathLst>
                <a:path h="2349222" w="3326332">
                  <a:moveTo>
                    <a:pt x="0" y="0"/>
                  </a:moveTo>
                  <a:lnTo>
                    <a:pt x="3326332" y="0"/>
                  </a:lnTo>
                  <a:lnTo>
                    <a:pt x="3326332" y="2349222"/>
                  </a:lnTo>
                  <a:lnTo>
                    <a:pt x="0" y="2349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80984" y="363841"/>
              <a:ext cx="1640206" cy="1335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74"/>
                </a:lnSpc>
                <a:spcBef>
                  <a:spcPct val="0"/>
                </a:spcBef>
              </a:pPr>
              <a:r>
                <a:rPr lang="en-US" sz="6478">
                  <a:solidFill>
                    <a:srgbClr val="FF4F63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07.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121298" y="5129792"/>
            <a:ext cx="14872832" cy="5142833"/>
          </a:xfrm>
          <a:custGeom>
            <a:avLst/>
            <a:gdLst/>
            <a:ahLst/>
            <a:cxnLst/>
            <a:rect r="r" b="b" t="t" l="l"/>
            <a:pathLst>
              <a:path h="5142833" w="14872832">
                <a:moveTo>
                  <a:pt x="0" y="5142833"/>
                </a:moveTo>
                <a:lnTo>
                  <a:pt x="14872831" y="5142833"/>
                </a:lnTo>
                <a:lnTo>
                  <a:pt x="14872831" y="0"/>
                </a:lnTo>
                <a:lnTo>
                  <a:pt x="0" y="0"/>
                </a:lnTo>
                <a:lnTo>
                  <a:pt x="0" y="514283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19" t="0" r="0" b="-2221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1298" y="0"/>
            <a:ext cx="14872832" cy="5142833"/>
          </a:xfrm>
          <a:custGeom>
            <a:avLst/>
            <a:gdLst/>
            <a:ahLst/>
            <a:cxnLst/>
            <a:rect r="r" b="b" t="t" l="l"/>
            <a:pathLst>
              <a:path h="5142833" w="14872832">
                <a:moveTo>
                  <a:pt x="0" y="0"/>
                </a:moveTo>
                <a:lnTo>
                  <a:pt x="14872831" y="0"/>
                </a:lnTo>
                <a:lnTo>
                  <a:pt x="14872831" y="5142833"/>
                </a:lnTo>
                <a:lnTo>
                  <a:pt x="0" y="5142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19" t="0" r="0" b="-2221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0723" y="1028700"/>
            <a:ext cx="13973981" cy="8541596"/>
          </a:xfrm>
          <a:custGeom>
            <a:avLst/>
            <a:gdLst/>
            <a:ahLst/>
            <a:cxnLst/>
            <a:rect r="r" b="b" t="t" l="l"/>
            <a:pathLst>
              <a:path h="8541596" w="13973981">
                <a:moveTo>
                  <a:pt x="0" y="0"/>
                </a:moveTo>
                <a:lnTo>
                  <a:pt x="13973981" y="0"/>
                </a:lnTo>
                <a:lnTo>
                  <a:pt x="13973981" y="8541596"/>
                </a:lnTo>
                <a:lnTo>
                  <a:pt x="0" y="85415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28593" y="-1004706"/>
            <a:ext cx="8926307" cy="6304204"/>
          </a:xfrm>
          <a:custGeom>
            <a:avLst/>
            <a:gdLst/>
            <a:ahLst/>
            <a:cxnLst/>
            <a:rect r="r" b="b" t="t" l="l"/>
            <a:pathLst>
              <a:path h="6304204" w="8926307">
                <a:moveTo>
                  <a:pt x="0" y="0"/>
                </a:moveTo>
                <a:lnTo>
                  <a:pt x="8926307" y="0"/>
                </a:lnTo>
                <a:lnTo>
                  <a:pt x="8926307" y="6304204"/>
                </a:lnTo>
                <a:lnTo>
                  <a:pt x="0" y="6304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370312">
            <a:off x="11560515" y="1502226"/>
            <a:ext cx="5902262" cy="166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7500">
                <a:solidFill>
                  <a:srgbClr val="191919"/>
                </a:solidFill>
                <a:latin typeface="Gochi Hand"/>
                <a:ea typeface="Gochi Hand"/>
                <a:cs typeface="Gochi Hand"/>
                <a:sym typeface="Gochi Hand"/>
              </a:rPr>
              <a:t>Convert object</a:t>
            </a:r>
          </a:p>
          <a:p>
            <a:pPr algn="l" marL="0" indent="0" lvl="0">
              <a:lnSpc>
                <a:spcPts val="6150"/>
              </a:lnSpc>
              <a:spcBef>
                <a:spcPct val="0"/>
              </a:spcBef>
            </a:pPr>
            <a:r>
              <a:rPr lang="en-US" sz="7500">
                <a:solidFill>
                  <a:srgbClr val="191919"/>
                </a:solidFill>
                <a:latin typeface="Gochi Hand"/>
                <a:ea typeface="Gochi Hand"/>
                <a:cs typeface="Gochi Hand"/>
                <a:sym typeface="Gochi Hand"/>
              </a:rPr>
              <a:t>to datestamp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DAGZo49P8Fo</dc:identifier>
  <dcterms:modified xsi:type="dcterms:W3CDTF">2011-08-01T06:04:30Z</dcterms:modified>
  <cp:revision>1</cp:revision>
  <dc:title>Anime EDA</dc:title>
</cp:coreProperties>
</file>